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tags/tag1.xml" ContentType="application/vnd.openxmlformats-officedocument.presentationml.tags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56" r:id="rId4"/>
    <p:sldMasterId id="2147483709" r:id="rId5"/>
    <p:sldMasterId id="2147483668" r:id="rId6"/>
    <p:sldMasterId id="2147483677" r:id="rId7"/>
  </p:sldMasterIdLst>
  <p:notesMasterIdLst>
    <p:notesMasterId r:id="rId41"/>
  </p:notesMasterIdLst>
  <p:handoutMasterIdLst>
    <p:handoutMasterId r:id="rId42"/>
  </p:handoutMasterIdLst>
  <p:sldIdLst>
    <p:sldId id="500" r:id="rId8"/>
    <p:sldId id="479" r:id="rId9"/>
    <p:sldId id="377" r:id="rId10"/>
    <p:sldId id="368" r:id="rId11"/>
    <p:sldId id="369" r:id="rId12"/>
    <p:sldId id="372" r:id="rId13"/>
    <p:sldId id="373" r:id="rId14"/>
    <p:sldId id="374" r:id="rId15"/>
    <p:sldId id="370" r:id="rId16"/>
    <p:sldId id="375" r:id="rId17"/>
    <p:sldId id="365" r:id="rId18"/>
    <p:sldId id="367" r:id="rId19"/>
    <p:sldId id="505" r:id="rId20"/>
    <p:sldId id="507" r:id="rId21"/>
    <p:sldId id="506" r:id="rId22"/>
    <p:sldId id="501" r:id="rId23"/>
    <p:sldId id="502" r:id="rId24"/>
    <p:sldId id="1904" r:id="rId25"/>
    <p:sldId id="508" r:id="rId26"/>
    <p:sldId id="1906" r:id="rId27"/>
    <p:sldId id="1907" r:id="rId28"/>
    <p:sldId id="1908" r:id="rId29"/>
    <p:sldId id="503" r:id="rId30"/>
    <p:sldId id="1909" r:id="rId31"/>
    <p:sldId id="509" r:id="rId32"/>
    <p:sldId id="1910" r:id="rId33"/>
    <p:sldId id="1911" r:id="rId34"/>
    <p:sldId id="510" r:id="rId35"/>
    <p:sldId id="514" r:id="rId36"/>
    <p:sldId id="481" r:id="rId37"/>
    <p:sldId id="1901" r:id="rId38"/>
    <p:sldId id="1902" r:id="rId39"/>
    <p:sldId id="292" r:id="rId40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E6A3ADBC-0B31-8E44-910E-AFB280B0E892}">
          <p14:sldIdLst>
            <p14:sldId id="500"/>
            <p14:sldId id="479"/>
            <p14:sldId id="377"/>
            <p14:sldId id="368"/>
            <p14:sldId id="369"/>
            <p14:sldId id="372"/>
            <p14:sldId id="373"/>
            <p14:sldId id="374"/>
            <p14:sldId id="370"/>
            <p14:sldId id="375"/>
            <p14:sldId id="365"/>
            <p14:sldId id="367"/>
            <p14:sldId id="505"/>
            <p14:sldId id="507"/>
            <p14:sldId id="506"/>
            <p14:sldId id="501"/>
            <p14:sldId id="502"/>
            <p14:sldId id="1904"/>
            <p14:sldId id="508"/>
            <p14:sldId id="1906"/>
            <p14:sldId id="1907"/>
            <p14:sldId id="1908"/>
            <p14:sldId id="503"/>
            <p14:sldId id="1909"/>
            <p14:sldId id="509"/>
            <p14:sldId id="1910"/>
            <p14:sldId id="1911"/>
            <p14:sldId id="510"/>
            <p14:sldId id="514"/>
            <p14:sldId id="481"/>
            <p14:sldId id="1901"/>
            <p14:sldId id="1902"/>
            <p14:sldId id="29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uthor" initials="A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5877"/>
    <a:srgbClr val="E4FDC2"/>
    <a:srgbClr val="DAFDA7"/>
    <a:srgbClr val="F1FDDC"/>
    <a:srgbClr val="B5EEFF"/>
    <a:srgbClr val="5D9CDD"/>
    <a:srgbClr val="8064A2"/>
    <a:srgbClr val="6C8F9B"/>
    <a:srgbClr val="5E60C9"/>
    <a:srgbClr val="6C8F9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452" autoAdjust="0"/>
    <p:restoredTop sz="84243" autoAdjust="0"/>
  </p:normalViewPr>
  <p:slideViewPr>
    <p:cSldViewPr>
      <p:cViewPr>
        <p:scale>
          <a:sx n="109" d="100"/>
          <a:sy n="109" d="100"/>
        </p:scale>
        <p:origin x="904" y="62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50" d="100"/>
        <a:sy n="150" d="100"/>
      </p:scale>
      <p:origin x="0" y="7656"/>
    </p:cViewPr>
  </p:sorterViewPr>
  <p:notesViewPr>
    <p:cSldViewPr>
      <p:cViewPr varScale="1">
        <p:scale>
          <a:sx n="115" d="100"/>
          <a:sy n="115" d="100"/>
        </p:scale>
        <p:origin x="4208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slide" Target="slides/slide32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handoutMaster" Target="handoutMasters/handoutMaster1.xml"/><Relationship Id="rId47" Type="http://schemas.openxmlformats.org/officeDocument/2006/relationships/tableStyles" Target="tableStyles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commentAuthors" Target="commentAuthors.xml"/><Relationship Id="rId8" Type="http://schemas.openxmlformats.org/officeDocument/2006/relationships/slide" Target="slides/slide1.xml"/><Relationship Id="rId3" Type="http://schemas.openxmlformats.org/officeDocument/2006/relationships/customXml" Target="../customXml/item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theme" Target="theme/theme1.xml"/><Relationship Id="rId20" Type="http://schemas.openxmlformats.org/officeDocument/2006/relationships/slide" Target="slides/slide13.xml"/><Relationship Id="rId41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\alfoa\Downloads\Fuel_pattern_test\opt_export_0_invW.csv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\alfoa\Downloads\Fuel_pattern_test\opt_export_0_invW.csv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\alfoa\Downloads\Fuel_pattern_test\opt_export_0_invW.csv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Fitness</c:v>
                </c:pt>
              </c:strCache>
            </c:strRef>
          </c:tx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1-B16A-2747-8274-599B2D45C30B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3-B16A-2747-8274-599B2D45C30B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5-B16A-2747-8274-599B2D45C30B}"/>
              </c:ext>
            </c:extLst>
          </c:dPt>
          <c:dPt>
            <c:idx val="3"/>
            <c:bubble3D val="0"/>
            <c:spPr>
              <a:gradFill rotWithShape="1">
                <a:gsLst>
                  <a:gs pos="0">
                    <a:schemeClr val="accent4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7-B16A-2747-8274-599B2D45C30B}"/>
              </c:ext>
            </c:extLst>
          </c:dPt>
          <c:dPt>
            <c:idx val="4"/>
            <c:bubble3D val="0"/>
            <c:spPr>
              <a:gradFill rotWithShape="1">
                <a:gsLst>
                  <a:gs pos="0">
                    <a:schemeClr val="accent5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5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5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9-B16A-2747-8274-599B2D45C30B}"/>
              </c:ext>
            </c:extLst>
          </c:dPt>
          <c:dPt>
            <c:idx val="5"/>
            <c:bubble3D val="0"/>
            <c:spPr>
              <a:gradFill rotWithShape="1">
                <a:gsLst>
                  <a:gs pos="0">
                    <a:schemeClr val="accent6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6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6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B-B16A-2747-8274-599B2D45C30B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lt1">
                      <a:lumMod val="95000"/>
                      <a:alpha val="54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Sheet1!$A$2:$A$7</c:f>
              <c:strCache>
                <c:ptCount val="6"/>
                <c:pt idx="0">
                  <c:v>P1</c:v>
                </c:pt>
                <c:pt idx="1">
                  <c:v>P2</c:v>
                </c:pt>
                <c:pt idx="2">
                  <c:v>P3</c:v>
                </c:pt>
                <c:pt idx="3">
                  <c:v>P4</c:v>
                </c:pt>
                <c:pt idx="4">
                  <c:v>P5</c:v>
                </c:pt>
                <c:pt idx="5">
                  <c:v>P6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5</c:v>
                </c:pt>
                <c:pt idx="1">
                  <c:v>8.2000000000000011</c:v>
                </c:pt>
                <c:pt idx="2">
                  <c:v>1.4</c:v>
                </c:pt>
                <c:pt idx="3">
                  <c:v>0.98</c:v>
                </c:pt>
                <c:pt idx="4">
                  <c:v>2</c:v>
                </c:pt>
                <c:pt idx="5">
                  <c:v>2.2999999999999998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5F1-B342-9394-B229E35E890E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Sheet1!$A$1</c:f>
              <c:strCache>
                <c:ptCount val="1"/>
                <c:pt idx="0">
                  <c:v>timeMrTau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yVal>
            <c:numRef>
              <c:f>Sheet1!$A$2:$A$95</c:f>
              <c:numCache>
                <c:formatCode>General</c:formatCode>
                <c:ptCount val="94"/>
                <c:pt idx="0">
                  <c:v>493.55341363299999</c:v>
                </c:pt>
                <c:pt idx="1">
                  <c:v>488.42903337199982</c:v>
                </c:pt>
                <c:pt idx="2">
                  <c:v>518.56456281099975</c:v>
                </c:pt>
                <c:pt idx="3">
                  <c:v>575.31277735499998</c:v>
                </c:pt>
                <c:pt idx="4">
                  <c:v>598.91396415099996</c:v>
                </c:pt>
                <c:pt idx="5">
                  <c:v>493.55341363299999</c:v>
                </c:pt>
                <c:pt idx="6">
                  <c:v>488.42903337199982</c:v>
                </c:pt>
                <c:pt idx="7">
                  <c:v>518.56456281099975</c:v>
                </c:pt>
                <c:pt idx="8">
                  <c:v>575.31277735499998</c:v>
                </c:pt>
                <c:pt idx="9">
                  <c:v>598.91396415099996</c:v>
                </c:pt>
                <c:pt idx="10">
                  <c:v>555.99075445200003</c:v>
                </c:pt>
                <c:pt idx="11">
                  <c:v>542.137402049</c:v>
                </c:pt>
                <c:pt idx="12">
                  <c:v>543.33535594</c:v>
                </c:pt>
                <c:pt idx="13">
                  <c:v>512.35257525199972</c:v>
                </c:pt>
                <c:pt idx="14">
                  <c:v>530.81816770699982</c:v>
                </c:pt>
                <c:pt idx="15">
                  <c:v>512.35257525199972</c:v>
                </c:pt>
                <c:pt idx="16">
                  <c:v>499.67914810299999</c:v>
                </c:pt>
                <c:pt idx="17">
                  <c:v>494.78485882199999</c:v>
                </c:pt>
                <c:pt idx="18">
                  <c:v>518.56456281099975</c:v>
                </c:pt>
                <c:pt idx="19">
                  <c:v>488.42903337199982</c:v>
                </c:pt>
                <c:pt idx="20">
                  <c:v>488.42903337199982</c:v>
                </c:pt>
                <c:pt idx="21">
                  <c:v>488.42903337199982</c:v>
                </c:pt>
                <c:pt idx="22">
                  <c:v>526.295110798</c:v>
                </c:pt>
                <c:pt idx="23">
                  <c:v>535.71183736800003</c:v>
                </c:pt>
                <c:pt idx="24">
                  <c:v>517.58320892899997</c:v>
                </c:pt>
                <c:pt idx="25">
                  <c:v>576.16003941199972</c:v>
                </c:pt>
                <c:pt idx="26">
                  <c:v>521.80961023700002</c:v>
                </c:pt>
                <c:pt idx="27">
                  <c:v>599.26009100199997</c:v>
                </c:pt>
                <c:pt idx="28">
                  <c:v>530.81816770699982</c:v>
                </c:pt>
                <c:pt idx="29">
                  <c:v>575.31277735499998</c:v>
                </c:pt>
                <c:pt idx="30">
                  <c:v>544.28079360699996</c:v>
                </c:pt>
                <c:pt idx="31">
                  <c:v>597.73142076700003</c:v>
                </c:pt>
                <c:pt idx="32">
                  <c:v>570.09825948799983</c:v>
                </c:pt>
                <c:pt idx="33">
                  <c:v>599.40696925700001</c:v>
                </c:pt>
                <c:pt idx="34">
                  <c:v>596.37323889799973</c:v>
                </c:pt>
                <c:pt idx="35">
                  <c:v>597.44708808799976</c:v>
                </c:pt>
                <c:pt idx="36">
                  <c:v>582.49877682199997</c:v>
                </c:pt>
                <c:pt idx="37">
                  <c:v>597.44708808799976</c:v>
                </c:pt>
                <c:pt idx="38">
                  <c:v>575.31277735499998</c:v>
                </c:pt>
                <c:pt idx="39">
                  <c:v>575.31277735499998</c:v>
                </c:pt>
                <c:pt idx="40">
                  <c:v>597.73142076700003</c:v>
                </c:pt>
                <c:pt idx="41">
                  <c:v>599.40696925700001</c:v>
                </c:pt>
                <c:pt idx="42">
                  <c:v>599.40696925700001</c:v>
                </c:pt>
                <c:pt idx="43">
                  <c:v>575.31277735499998</c:v>
                </c:pt>
                <c:pt idx="44">
                  <c:v>597.44708808799976</c:v>
                </c:pt>
                <c:pt idx="45">
                  <c:v>582.49877682199997</c:v>
                </c:pt>
                <c:pt idx="46">
                  <c:v>597.73142076700003</c:v>
                </c:pt>
                <c:pt idx="47">
                  <c:v>594.95001176299979</c:v>
                </c:pt>
                <c:pt idx="48">
                  <c:v>598.91396415099996</c:v>
                </c:pt>
                <c:pt idx="49">
                  <c:v>598.91396415099996</c:v>
                </c:pt>
                <c:pt idx="50">
                  <c:v>599.40696925700001</c:v>
                </c:pt>
                <c:pt idx="51">
                  <c:v>598.91396415099996</c:v>
                </c:pt>
                <c:pt idx="52">
                  <c:v>594.95001176299979</c:v>
                </c:pt>
                <c:pt idx="53">
                  <c:v>597.73142076700003</c:v>
                </c:pt>
                <c:pt idx="54">
                  <c:v>596.37323889799973</c:v>
                </c:pt>
                <c:pt idx="55">
                  <c:v>597.73142076700003</c:v>
                </c:pt>
                <c:pt idx="56">
                  <c:v>599.40696925700001</c:v>
                </c:pt>
                <c:pt idx="57">
                  <c:v>598.91396415099996</c:v>
                </c:pt>
                <c:pt idx="58">
                  <c:v>598.91396415099996</c:v>
                </c:pt>
                <c:pt idx="59">
                  <c:v>598.91396415099996</c:v>
                </c:pt>
                <c:pt idx="60">
                  <c:v>598.91396415099996</c:v>
                </c:pt>
                <c:pt idx="61">
                  <c:v>598.91396415099996</c:v>
                </c:pt>
                <c:pt idx="62">
                  <c:v>598.91396415099996</c:v>
                </c:pt>
                <c:pt idx="63">
                  <c:v>597.73142076700003</c:v>
                </c:pt>
                <c:pt idx="64">
                  <c:v>598.91396415099996</c:v>
                </c:pt>
                <c:pt idx="65">
                  <c:v>598.91396415099996</c:v>
                </c:pt>
                <c:pt idx="66">
                  <c:v>597.73142076700003</c:v>
                </c:pt>
                <c:pt idx="67">
                  <c:v>598.91396415099996</c:v>
                </c:pt>
                <c:pt idx="68">
                  <c:v>597.73142076700003</c:v>
                </c:pt>
                <c:pt idx="69">
                  <c:v>598.91396415099996</c:v>
                </c:pt>
                <c:pt idx="70">
                  <c:v>598.91396415099996</c:v>
                </c:pt>
                <c:pt idx="71">
                  <c:v>598.91396415099996</c:v>
                </c:pt>
                <c:pt idx="72">
                  <c:v>598.91396415099996</c:v>
                </c:pt>
                <c:pt idx="73">
                  <c:v>598.91396415099996</c:v>
                </c:pt>
                <c:pt idx="74">
                  <c:v>598.91396415099996</c:v>
                </c:pt>
                <c:pt idx="75">
                  <c:v>598.91396415099996</c:v>
                </c:pt>
                <c:pt idx="76">
                  <c:v>598.91396415099996</c:v>
                </c:pt>
                <c:pt idx="77">
                  <c:v>598.91396415099996</c:v>
                </c:pt>
                <c:pt idx="78">
                  <c:v>598.91396415099996</c:v>
                </c:pt>
                <c:pt idx="79">
                  <c:v>598.91396415099996</c:v>
                </c:pt>
                <c:pt idx="80">
                  <c:v>598.91396415099996</c:v>
                </c:pt>
                <c:pt idx="81">
                  <c:v>598.91396415099996</c:v>
                </c:pt>
                <c:pt idx="82">
                  <c:v>598.91396415099996</c:v>
                </c:pt>
                <c:pt idx="83">
                  <c:v>598.91396415099996</c:v>
                </c:pt>
                <c:pt idx="84">
                  <c:v>598.91396415099996</c:v>
                </c:pt>
                <c:pt idx="85">
                  <c:v>598.91396415099996</c:v>
                </c:pt>
                <c:pt idx="86">
                  <c:v>598.91396415099996</c:v>
                </c:pt>
                <c:pt idx="87">
                  <c:v>598.91396415099996</c:v>
                </c:pt>
                <c:pt idx="88">
                  <c:v>598.91396415099996</c:v>
                </c:pt>
                <c:pt idx="89">
                  <c:v>598.91396415099996</c:v>
                </c:pt>
                <c:pt idx="90">
                  <c:v>598.91396415099996</c:v>
                </c:pt>
                <c:pt idx="91">
                  <c:v>598.91396415099996</c:v>
                </c:pt>
                <c:pt idx="92">
                  <c:v>598.91396415099996</c:v>
                </c:pt>
                <c:pt idx="93">
                  <c:v>598.91396415099996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029E-004D-93D9-96026F5930A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108145672"/>
        <c:axId val="2108196920"/>
      </c:scatterChart>
      <c:valAx>
        <c:axId val="210814567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300" dirty="0"/>
                  <a:t>Evaluations</a:t>
                </a:r>
                <a:r>
                  <a:rPr lang="en-US" sz="1300" baseline="0" dirty="0"/>
                  <a:t> (Generation # * Population size)</a:t>
                </a:r>
                <a:endParaRPr lang="en-US" sz="1300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08196920"/>
        <c:crosses val="autoZero"/>
        <c:crossBetween val="midCat"/>
      </c:valAx>
      <c:valAx>
        <c:axId val="2108196920"/>
        <c:scaling>
          <c:orientation val="minMax"/>
          <c:min val="45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300" b="0" i="0" baseline="0" dirty="0">
                    <a:effectLst/>
                  </a:rPr>
                  <a:t>cycle length (days)</a:t>
                </a:r>
                <a:endParaRPr lang="en-US" sz="1300" dirty="0">
                  <a:effectLst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0814567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Sheet1!$D$1</c:f>
              <c:strCache>
                <c:ptCount val="1"/>
                <c:pt idx="0">
                  <c:v>timeMrTau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Sheet1!$C$2:$C$95</c:f>
              <c:numCache>
                <c:formatCode>General</c:formatCode>
                <c:ptCount val="94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2</c:v>
                </c:pt>
                <c:pt idx="11">
                  <c:v>2</c:v>
                </c:pt>
                <c:pt idx="12">
                  <c:v>2</c:v>
                </c:pt>
                <c:pt idx="13">
                  <c:v>2</c:v>
                </c:pt>
                <c:pt idx="14">
                  <c:v>2</c:v>
                </c:pt>
                <c:pt idx="15">
                  <c:v>2</c:v>
                </c:pt>
                <c:pt idx="16">
                  <c:v>2</c:v>
                </c:pt>
                <c:pt idx="17">
                  <c:v>2</c:v>
                </c:pt>
                <c:pt idx="18">
                  <c:v>2</c:v>
                </c:pt>
                <c:pt idx="19">
                  <c:v>2</c:v>
                </c:pt>
                <c:pt idx="20">
                  <c:v>2</c:v>
                </c:pt>
                <c:pt idx="21">
                  <c:v>2</c:v>
                </c:pt>
                <c:pt idx="22">
                  <c:v>3</c:v>
                </c:pt>
                <c:pt idx="23">
                  <c:v>3</c:v>
                </c:pt>
                <c:pt idx="24">
                  <c:v>3</c:v>
                </c:pt>
                <c:pt idx="25">
                  <c:v>3</c:v>
                </c:pt>
                <c:pt idx="26">
                  <c:v>3</c:v>
                </c:pt>
                <c:pt idx="27">
                  <c:v>3</c:v>
                </c:pt>
                <c:pt idx="28">
                  <c:v>3</c:v>
                </c:pt>
                <c:pt idx="29">
                  <c:v>3</c:v>
                </c:pt>
                <c:pt idx="30">
                  <c:v>3</c:v>
                </c:pt>
                <c:pt idx="31">
                  <c:v>3</c:v>
                </c:pt>
                <c:pt idx="32">
                  <c:v>3</c:v>
                </c:pt>
                <c:pt idx="33">
                  <c:v>3</c:v>
                </c:pt>
                <c:pt idx="34">
                  <c:v>4</c:v>
                </c:pt>
                <c:pt idx="35">
                  <c:v>4</c:v>
                </c:pt>
                <c:pt idx="36">
                  <c:v>4</c:v>
                </c:pt>
                <c:pt idx="37">
                  <c:v>4</c:v>
                </c:pt>
                <c:pt idx="38">
                  <c:v>4</c:v>
                </c:pt>
                <c:pt idx="39">
                  <c:v>4</c:v>
                </c:pt>
                <c:pt idx="40">
                  <c:v>4</c:v>
                </c:pt>
                <c:pt idx="41">
                  <c:v>4</c:v>
                </c:pt>
                <c:pt idx="42">
                  <c:v>4</c:v>
                </c:pt>
                <c:pt idx="43">
                  <c:v>4</c:v>
                </c:pt>
                <c:pt idx="44">
                  <c:v>4</c:v>
                </c:pt>
                <c:pt idx="45">
                  <c:v>4</c:v>
                </c:pt>
                <c:pt idx="46">
                  <c:v>5</c:v>
                </c:pt>
                <c:pt idx="47">
                  <c:v>5</c:v>
                </c:pt>
                <c:pt idx="48">
                  <c:v>5</c:v>
                </c:pt>
                <c:pt idx="49">
                  <c:v>5</c:v>
                </c:pt>
                <c:pt idx="50">
                  <c:v>5</c:v>
                </c:pt>
                <c:pt idx="51">
                  <c:v>5</c:v>
                </c:pt>
                <c:pt idx="52">
                  <c:v>5</c:v>
                </c:pt>
                <c:pt idx="53">
                  <c:v>5</c:v>
                </c:pt>
                <c:pt idx="54">
                  <c:v>5</c:v>
                </c:pt>
                <c:pt idx="55">
                  <c:v>5</c:v>
                </c:pt>
                <c:pt idx="56">
                  <c:v>5</c:v>
                </c:pt>
                <c:pt idx="57">
                  <c:v>5</c:v>
                </c:pt>
                <c:pt idx="58">
                  <c:v>6</c:v>
                </c:pt>
                <c:pt idx="59">
                  <c:v>6</c:v>
                </c:pt>
                <c:pt idx="60">
                  <c:v>6</c:v>
                </c:pt>
                <c:pt idx="61">
                  <c:v>6</c:v>
                </c:pt>
                <c:pt idx="62">
                  <c:v>6</c:v>
                </c:pt>
                <c:pt idx="63">
                  <c:v>6</c:v>
                </c:pt>
                <c:pt idx="64">
                  <c:v>6</c:v>
                </c:pt>
                <c:pt idx="65">
                  <c:v>6</c:v>
                </c:pt>
                <c:pt idx="66">
                  <c:v>6</c:v>
                </c:pt>
                <c:pt idx="67">
                  <c:v>6</c:v>
                </c:pt>
                <c:pt idx="68">
                  <c:v>6</c:v>
                </c:pt>
                <c:pt idx="69">
                  <c:v>6</c:v>
                </c:pt>
                <c:pt idx="70">
                  <c:v>7</c:v>
                </c:pt>
                <c:pt idx="71">
                  <c:v>7</c:v>
                </c:pt>
                <c:pt idx="72">
                  <c:v>7</c:v>
                </c:pt>
                <c:pt idx="73">
                  <c:v>7</c:v>
                </c:pt>
                <c:pt idx="74">
                  <c:v>7</c:v>
                </c:pt>
                <c:pt idx="75">
                  <c:v>7</c:v>
                </c:pt>
                <c:pt idx="76">
                  <c:v>7</c:v>
                </c:pt>
                <c:pt idx="77">
                  <c:v>7</c:v>
                </c:pt>
                <c:pt idx="78">
                  <c:v>7</c:v>
                </c:pt>
                <c:pt idx="79">
                  <c:v>7</c:v>
                </c:pt>
                <c:pt idx="80">
                  <c:v>7</c:v>
                </c:pt>
                <c:pt idx="81">
                  <c:v>7</c:v>
                </c:pt>
                <c:pt idx="82">
                  <c:v>8</c:v>
                </c:pt>
                <c:pt idx="83">
                  <c:v>8</c:v>
                </c:pt>
                <c:pt idx="84">
                  <c:v>8</c:v>
                </c:pt>
                <c:pt idx="85">
                  <c:v>8</c:v>
                </c:pt>
                <c:pt idx="86">
                  <c:v>8</c:v>
                </c:pt>
                <c:pt idx="87">
                  <c:v>8</c:v>
                </c:pt>
                <c:pt idx="88">
                  <c:v>8</c:v>
                </c:pt>
                <c:pt idx="89">
                  <c:v>8</c:v>
                </c:pt>
                <c:pt idx="90">
                  <c:v>8</c:v>
                </c:pt>
                <c:pt idx="91">
                  <c:v>8</c:v>
                </c:pt>
                <c:pt idx="92">
                  <c:v>8</c:v>
                </c:pt>
                <c:pt idx="93">
                  <c:v>8</c:v>
                </c:pt>
              </c:numCache>
            </c:numRef>
          </c:xVal>
          <c:yVal>
            <c:numRef>
              <c:f>Sheet1!$D$2:$D$95</c:f>
              <c:numCache>
                <c:formatCode>General</c:formatCode>
                <c:ptCount val="94"/>
                <c:pt idx="0">
                  <c:v>493.55341363299999</c:v>
                </c:pt>
                <c:pt idx="1">
                  <c:v>488.42903337199982</c:v>
                </c:pt>
                <c:pt idx="2">
                  <c:v>518.56456281099975</c:v>
                </c:pt>
                <c:pt idx="3">
                  <c:v>575.31277735499998</c:v>
                </c:pt>
                <c:pt idx="4">
                  <c:v>598.91396415099996</c:v>
                </c:pt>
                <c:pt idx="5">
                  <c:v>493.55341363299999</c:v>
                </c:pt>
                <c:pt idx="6">
                  <c:v>488.42903337199982</c:v>
                </c:pt>
                <c:pt idx="7">
                  <c:v>518.56456281099975</c:v>
                </c:pt>
                <c:pt idx="8">
                  <c:v>575.31277735499998</c:v>
                </c:pt>
                <c:pt idx="9">
                  <c:v>598.91396415099996</c:v>
                </c:pt>
                <c:pt idx="10">
                  <c:v>555.99075445200003</c:v>
                </c:pt>
                <c:pt idx="11">
                  <c:v>542.137402049</c:v>
                </c:pt>
                <c:pt idx="12">
                  <c:v>543.33535594</c:v>
                </c:pt>
                <c:pt idx="13">
                  <c:v>512.35257525199972</c:v>
                </c:pt>
                <c:pt idx="14">
                  <c:v>530.81816770699982</c:v>
                </c:pt>
                <c:pt idx="15">
                  <c:v>512.35257525199972</c:v>
                </c:pt>
                <c:pt idx="16">
                  <c:v>499.67914810299999</c:v>
                </c:pt>
                <c:pt idx="17">
                  <c:v>494.78485882199999</c:v>
                </c:pt>
                <c:pt idx="18">
                  <c:v>518.56456281099975</c:v>
                </c:pt>
                <c:pt idx="19">
                  <c:v>488.42903337199982</c:v>
                </c:pt>
                <c:pt idx="20">
                  <c:v>488.42903337199982</c:v>
                </c:pt>
                <c:pt idx="21">
                  <c:v>488.42903337199982</c:v>
                </c:pt>
                <c:pt idx="22">
                  <c:v>526.295110798</c:v>
                </c:pt>
                <c:pt idx="23">
                  <c:v>535.71183736800003</c:v>
                </c:pt>
                <c:pt idx="24">
                  <c:v>517.58320892899997</c:v>
                </c:pt>
                <c:pt idx="25">
                  <c:v>576.16003941199972</c:v>
                </c:pt>
                <c:pt idx="26">
                  <c:v>521.80961023700002</c:v>
                </c:pt>
                <c:pt idx="27">
                  <c:v>599.26009100199997</c:v>
                </c:pt>
                <c:pt idx="28">
                  <c:v>530.81816770699982</c:v>
                </c:pt>
                <c:pt idx="29">
                  <c:v>575.31277735499998</c:v>
                </c:pt>
                <c:pt idx="30">
                  <c:v>544.28079360699996</c:v>
                </c:pt>
                <c:pt idx="31">
                  <c:v>597.73142076700003</c:v>
                </c:pt>
                <c:pt idx="32">
                  <c:v>570.09825948799983</c:v>
                </c:pt>
                <c:pt idx="33">
                  <c:v>599.40696925700001</c:v>
                </c:pt>
                <c:pt idx="34">
                  <c:v>596.37323889799973</c:v>
                </c:pt>
                <c:pt idx="35">
                  <c:v>597.44708808799976</c:v>
                </c:pt>
                <c:pt idx="36">
                  <c:v>582.49877682199997</c:v>
                </c:pt>
                <c:pt idx="37">
                  <c:v>597.44708808799976</c:v>
                </c:pt>
                <c:pt idx="38">
                  <c:v>575.31277735499998</c:v>
                </c:pt>
                <c:pt idx="39">
                  <c:v>575.31277735499998</c:v>
                </c:pt>
                <c:pt idx="40">
                  <c:v>597.73142076700003</c:v>
                </c:pt>
                <c:pt idx="41">
                  <c:v>599.40696925700001</c:v>
                </c:pt>
                <c:pt idx="42">
                  <c:v>599.40696925700001</c:v>
                </c:pt>
                <c:pt idx="43">
                  <c:v>575.31277735499998</c:v>
                </c:pt>
                <c:pt idx="44">
                  <c:v>597.44708808799976</c:v>
                </c:pt>
                <c:pt idx="45">
                  <c:v>582.49877682199997</c:v>
                </c:pt>
                <c:pt idx="46">
                  <c:v>597.73142076700003</c:v>
                </c:pt>
                <c:pt idx="47">
                  <c:v>594.95001176299979</c:v>
                </c:pt>
                <c:pt idx="48">
                  <c:v>598.91396415099996</c:v>
                </c:pt>
                <c:pt idx="49">
                  <c:v>598.91396415099996</c:v>
                </c:pt>
                <c:pt idx="50">
                  <c:v>599.40696925700001</c:v>
                </c:pt>
                <c:pt idx="51">
                  <c:v>598.91396415099996</c:v>
                </c:pt>
                <c:pt idx="52">
                  <c:v>594.95001176299979</c:v>
                </c:pt>
                <c:pt idx="53">
                  <c:v>597.73142076700003</c:v>
                </c:pt>
                <c:pt idx="54">
                  <c:v>596.37323889799973</c:v>
                </c:pt>
                <c:pt idx="55">
                  <c:v>597.73142076700003</c:v>
                </c:pt>
                <c:pt idx="56">
                  <c:v>599.40696925700001</c:v>
                </c:pt>
                <c:pt idx="57">
                  <c:v>598.91396415099996</c:v>
                </c:pt>
                <c:pt idx="58">
                  <c:v>598.91396415099996</c:v>
                </c:pt>
                <c:pt idx="59">
                  <c:v>598.91396415099996</c:v>
                </c:pt>
                <c:pt idx="60">
                  <c:v>598.91396415099996</c:v>
                </c:pt>
                <c:pt idx="61">
                  <c:v>598.91396415099996</c:v>
                </c:pt>
                <c:pt idx="62">
                  <c:v>598.91396415099996</c:v>
                </c:pt>
                <c:pt idx="63">
                  <c:v>597.73142076700003</c:v>
                </c:pt>
                <c:pt idx="64">
                  <c:v>598.91396415099996</c:v>
                </c:pt>
                <c:pt idx="65">
                  <c:v>598.91396415099996</c:v>
                </c:pt>
                <c:pt idx="66">
                  <c:v>597.73142076700003</c:v>
                </c:pt>
                <c:pt idx="67">
                  <c:v>598.91396415099996</c:v>
                </c:pt>
                <c:pt idx="68">
                  <c:v>597.73142076700003</c:v>
                </c:pt>
                <c:pt idx="69">
                  <c:v>598.91396415099996</c:v>
                </c:pt>
                <c:pt idx="70">
                  <c:v>598.91396415099996</c:v>
                </c:pt>
                <c:pt idx="71">
                  <c:v>598.91396415099996</c:v>
                </c:pt>
                <c:pt idx="72">
                  <c:v>598.91396415099996</c:v>
                </c:pt>
                <c:pt idx="73">
                  <c:v>598.91396415099996</c:v>
                </c:pt>
                <c:pt idx="74">
                  <c:v>598.91396415099996</c:v>
                </c:pt>
                <c:pt idx="75">
                  <c:v>598.91396415099996</c:v>
                </c:pt>
                <c:pt idx="76">
                  <c:v>598.91396415099996</c:v>
                </c:pt>
                <c:pt idx="77">
                  <c:v>598.91396415099996</c:v>
                </c:pt>
                <c:pt idx="78">
                  <c:v>598.91396415099996</c:v>
                </c:pt>
                <c:pt idx="79">
                  <c:v>598.91396415099996</c:v>
                </c:pt>
                <c:pt idx="80">
                  <c:v>598.91396415099996</c:v>
                </c:pt>
                <c:pt idx="81">
                  <c:v>598.91396415099996</c:v>
                </c:pt>
                <c:pt idx="82">
                  <c:v>598.91396415099996</c:v>
                </c:pt>
                <c:pt idx="83">
                  <c:v>598.91396415099996</c:v>
                </c:pt>
                <c:pt idx="84">
                  <c:v>598.91396415099996</c:v>
                </c:pt>
                <c:pt idx="85">
                  <c:v>598.91396415099996</c:v>
                </c:pt>
                <c:pt idx="86">
                  <c:v>598.91396415099996</c:v>
                </c:pt>
                <c:pt idx="87">
                  <c:v>598.91396415099996</c:v>
                </c:pt>
                <c:pt idx="88">
                  <c:v>598.91396415099996</c:v>
                </c:pt>
                <c:pt idx="89">
                  <c:v>598.91396415099996</c:v>
                </c:pt>
                <c:pt idx="90">
                  <c:v>598.91396415099996</c:v>
                </c:pt>
                <c:pt idx="91">
                  <c:v>598.91396415099996</c:v>
                </c:pt>
                <c:pt idx="92">
                  <c:v>598.91396415099996</c:v>
                </c:pt>
                <c:pt idx="93">
                  <c:v>598.91396415099996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3FA1-974A-B380-576C28FEA8A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109057512"/>
        <c:axId val="2109067160"/>
      </c:scatterChart>
      <c:valAx>
        <c:axId val="210905751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300" dirty="0"/>
                  <a:t>Generation #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09067160"/>
        <c:crosses val="autoZero"/>
        <c:crossBetween val="midCat"/>
      </c:valAx>
      <c:valAx>
        <c:axId val="2109067160"/>
        <c:scaling>
          <c:orientation val="minMax"/>
          <c:min val="45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300" dirty="0"/>
                  <a:t>cycle length</a:t>
                </a:r>
                <a:r>
                  <a:rPr lang="en-US" sz="1300" baseline="0" dirty="0"/>
                  <a:t> (days)</a:t>
                </a:r>
                <a:endParaRPr lang="en-US" sz="1300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0905751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Sheet1!$E$2:$E$84</c:f>
              <c:numCache>
                <c:formatCode>General</c:formatCode>
                <c:ptCount val="83"/>
                <c:pt idx="0">
                  <c:v>1</c:v>
                </c:pt>
                <c:pt idx="10">
                  <c:v>2</c:v>
                </c:pt>
                <c:pt idx="22">
                  <c:v>3</c:v>
                </c:pt>
                <c:pt idx="34">
                  <c:v>4</c:v>
                </c:pt>
                <c:pt idx="46">
                  <c:v>5</c:v>
                </c:pt>
                <c:pt idx="58">
                  <c:v>6</c:v>
                </c:pt>
                <c:pt idx="70">
                  <c:v>7</c:v>
                </c:pt>
                <c:pt idx="82">
                  <c:v>8</c:v>
                </c:pt>
              </c:numCache>
            </c:numRef>
          </c:xVal>
          <c:yVal>
            <c:numRef>
              <c:f>Sheet1!$F$2:$F$84</c:f>
              <c:numCache>
                <c:formatCode>General</c:formatCode>
                <c:ptCount val="83"/>
                <c:pt idx="0">
                  <c:v>534.9547502644001</c:v>
                </c:pt>
                <c:pt idx="10">
                  <c:v>519.84444337599996</c:v>
                </c:pt>
                <c:pt idx="22">
                  <c:v>552.49630571820012</c:v>
                </c:pt>
                <c:pt idx="34">
                  <c:v>589.6249883242001</c:v>
                </c:pt>
                <c:pt idx="46">
                  <c:v>597.56163864349969</c:v>
                </c:pt>
                <c:pt idx="58">
                  <c:v>598.67745547420009</c:v>
                </c:pt>
                <c:pt idx="70">
                  <c:v>598.91396415099996</c:v>
                </c:pt>
                <c:pt idx="82">
                  <c:v>598.91396415099996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4059-2546-ACAE-48A17EA3729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108206968"/>
        <c:axId val="2108213640"/>
      </c:scatterChart>
      <c:valAx>
        <c:axId val="210820696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300"/>
                  <a:t>Generation #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08213640"/>
        <c:crosses val="autoZero"/>
        <c:crossBetween val="midCat"/>
      </c:valAx>
      <c:valAx>
        <c:axId val="21082136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300" dirty="0"/>
                  <a:t>Average</a:t>
                </a:r>
                <a:r>
                  <a:rPr lang="en-US" sz="1300" baseline="0" dirty="0"/>
                  <a:t> Cycle Length (days)</a:t>
                </a:r>
                <a:endParaRPr lang="en-US" sz="1300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0820696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68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0.68641</cdr:x>
      <cdr:y>0.25891</cdr:y>
    </cdr:from>
    <cdr:to>
      <cdr:x>0.78718</cdr:x>
      <cdr:y>0.30929</cdr:y>
    </cdr:to>
    <cdr:sp macro="" textlink="">
      <cdr:nvSpPr>
        <cdr:cNvPr id="3" name="Chevron 2">
          <a:extLst xmlns:a="http://schemas.openxmlformats.org/drawingml/2006/main">
            <a:ext uri="{FF2B5EF4-FFF2-40B4-BE49-F238E27FC236}">
              <a16:creationId xmlns:a16="http://schemas.microsoft.com/office/drawing/2014/main" id="{E854FCBD-C8C3-764E-A3E5-356E62674043}"/>
            </a:ext>
          </a:extLst>
        </cdr:cNvPr>
        <cdr:cNvSpPr/>
      </cdr:nvSpPr>
      <cdr:spPr>
        <a:xfrm xmlns:a="http://schemas.openxmlformats.org/drawingml/2006/main" rot="9577692">
          <a:off x="3739396" y="672108"/>
          <a:ext cx="548970" cy="130780"/>
        </a:xfrm>
        <a:prstGeom xmlns:a="http://schemas.openxmlformats.org/drawingml/2006/main" prst="chevron">
          <a:avLst/>
        </a:prstGeom>
      </cdr:spPr>
      <cdr:style>
        <a:lnRef xmlns:a="http://schemas.openxmlformats.org/drawingml/2006/main" idx="1">
          <a:schemeClr val="accent4"/>
        </a:lnRef>
        <a:fillRef xmlns:a="http://schemas.openxmlformats.org/drawingml/2006/main" idx="2">
          <a:schemeClr val="accent4"/>
        </a:fillRef>
        <a:effectRef xmlns:a="http://schemas.openxmlformats.org/drawingml/2006/main" idx="1">
          <a:schemeClr val="accent4"/>
        </a:effectRef>
        <a:fontRef xmlns:a="http://schemas.openxmlformats.org/drawingml/2006/main" idx="minor">
          <a:schemeClr val="dk1"/>
        </a:fontRef>
      </cdr:style>
      <cdr:txBody>
        <a:bodyPr xmlns:a="http://schemas.openxmlformats.org/drawingml/2006/main" vertOverflow="clip"/>
        <a:lstStyle xmlns:a="http://schemas.openxmlformats.org/drawingml/2006/main"/>
        <a:p xmlns:a="http://schemas.openxmlformats.org/drawingml/2006/main">
          <a:endParaRPr lang="en-US" dirty="0"/>
        </a:p>
      </cdr:txBody>
    </cdr: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r>
              <a:rPr lang="en-US" dirty="0"/>
              <a:t>DRAFT - WORK IN PROGRESS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A31763AE-1784-428C-B356-0718BB4D3D04}" type="datetimeFigureOut">
              <a:rPr lang="en-US" smtClean="0"/>
              <a:t>7/24/22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r>
              <a:rPr lang="en-US" dirty="0"/>
              <a:t>DRAFT - WORK IN PROGRESS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2D38D292-FAC8-4C88-BEF1-49EAD5290A3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5518989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r>
              <a:rPr lang="en-US" dirty="0"/>
              <a:t>DRAFT - WORK IN PROGRESS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24554151-02F4-437C-AA39-A693AEE7D050}" type="datetimeFigureOut">
              <a:rPr lang="en-US" smtClean="0"/>
              <a:pPr/>
              <a:t>7/24/22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1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r>
              <a:rPr lang="en-US" dirty="0"/>
              <a:t>DRAFT - WORK IN PROGRESS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53B00ED4-9681-430C-A2C6-C2BA4A0F730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7407083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DRAFT - WORK IN PROGRESS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DRAFT - WORK IN PROGRESS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B00ED4-9681-430C-A2C6-C2BA4A0F7305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99224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 dirty="0"/>
              <a:t>DRAFT - WORK IN PROGRESS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dirty="0"/>
              <a:t>DRAFT - WORK IN PROGRESS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B00ED4-9681-430C-A2C6-C2BA4A0F7305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21721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 dirty="0"/>
              <a:t>DRAFT - WORK IN PROGRESS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dirty="0"/>
              <a:t>DRAFT - WORK IN PROGRESS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B00ED4-9681-430C-A2C6-C2BA4A0F7305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43507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 dirty="0"/>
              <a:t>DRAFT - WORK IN PROGRESS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dirty="0"/>
              <a:t>DRAFT - WORK IN PROGRESS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B00ED4-9681-430C-A2C6-C2BA4A0F7305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74543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 dirty="0"/>
              <a:t>DRAFT - WORK IN PROGRESS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dirty="0"/>
              <a:t>DRAFT - WORK IN PROGRESS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B00ED4-9681-430C-A2C6-C2BA4A0F7305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83961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 dirty="0"/>
              <a:t>DRAFT - WORK IN PROGRESS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dirty="0"/>
              <a:t>DRAFT - WORK IN PROGRESS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B00ED4-9681-430C-A2C6-C2BA4A0F7305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94682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 dirty="0"/>
              <a:t>DRAFT - WORK IN PROGRESS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dirty="0"/>
              <a:t>DRAFT - WORK IN PROGRESS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B00ED4-9681-430C-A2C6-C2BA4A0F7305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50231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DRAFT - WORK IN PROGRESS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DRAFT - WORK IN PROGRESS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B00ED4-9681-430C-A2C6-C2BA4A0F7305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51261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DRAFT - WORK IN PROGRESS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DRAFT - WORK IN PROGRESS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B00ED4-9681-430C-A2C6-C2BA4A0F7305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926525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DRAFT - WORK IN PROGRESS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DRAFT - WORK IN PROGRESS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B00ED4-9681-430C-A2C6-C2BA4A0F7305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058952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DRAFT - WORK IN PROGRESS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DRAFT - WORK IN PROGRESS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B00ED4-9681-430C-A2C6-C2BA4A0F7305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53329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 dirty="0"/>
              <a:t>DRAFT - WORK IN PROGRESS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dirty="0"/>
              <a:t>DRAFT - WORK IN PROGRESS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B00ED4-9681-430C-A2C6-C2BA4A0F730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718627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DRAFT - WORK IN PROGRESS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DRAFT - WORK IN PROGRESS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B00ED4-9681-430C-A2C6-C2BA4A0F7305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661476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DRAFT - WORK IN PROGRESS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DRAFT - WORK IN PROGRESS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B00ED4-9681-430C-A2C6-C2BA4A0F7305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686301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DRAFT - WORK IN PROGRESS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DRAFT - WORK IN PROGRESS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B00ED4-9681-430C-A2C6-C2BA4A0F7305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193232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DRAFT - WORK IN PROGRESS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DRAFT - WORK IN PROGRESS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B00ED4-9681-430C-A2C6-C2BA4A0F7305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578101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DRAFT - WORK IN PROGRESS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DRAFT - WORK IN PROGRESS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B00ED4-9681-430C-A2C6-C2BA4A0F7305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648552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DRAFT - WORK IN PROGRESS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DRAFT - WORK IN PROGRESS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B00ED4-9681-430C-A2C6-C2BA4A0F7305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547646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DRAFT - WORK IN PROGRESS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DRAFT - WORK IN PROGRESS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B00ED4-9681-430C-A2C6-C2BA4A0F7305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529617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DRAFT - WORK IN PROGRESS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DRAFT - WORK IN PROGRESS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B00ED4-9681-430C-A2C6-C2BA4A0F7305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006401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 dirty="0"/>
              <a:t>DRAFT - WORK IN PROGRESS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dirty="0"/>
              <a:t>DRAFT - WORK IN PROGRESS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B00ED4-9681-430C-A2C6-C2BA4A0F7305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493323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5B17E7-2F1E-445E-BC38-A104706CBDE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6238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 dirty="0"/>
              <a:t>DRAFT - WORK IN PROGRESS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dirty="0"/>
              <a:t>DRAFT - WORK IN PROGRESS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B00ED4-9681-430C-A2C6-C2BA4A0F7305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5914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 dirty="0"/>
              <a:t>DRAFT - WORK IN PROGRESS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dirty="0"/>
              <a:t>DRAFT - WORK IN PROGRESS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B00ED4-9681-430C-A2C6-C2BA4A0F7305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66426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 dirty="0"/>
              <a:t>DRAFT - WORK IN PROGRESS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dirty="0"/>
              <a:t>DRAFT - WORK IN PROGRESS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B00ED4-9681-430C-A2C6-C2BA4A0F7305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00389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 dirty="0"/>
              <a:t>DRAFT - WORK IN PROGRESS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dirty="0"/>
              <a:t>DRAFT - WORK IN PROGRESS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B00ED4-9681-430C-A2C6-C2BA4A0F7305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70608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 dirty="0"/>
              <a:t>DRAFT - WORK IN PROGRESS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dirty="0"/>
              <a:t>DRAFT - WORK IN PROGRESS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B00ED4-9681-430C-A2C6-C2BA4A0F7305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19635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 dirty="0"/>
              <a:t>DRAFT - WORK IN PROGRESS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dirty="0"/>
              <a:t>DRAFT - WORK IN PROGRESS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B00ED4-9681-430C-A2C6-C2BA4A0F7305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89943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 dirty="0"/>
              <a:t>DRAFT - WORK IN PROGRESS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dirty="0"/>
              <a:t>DRAFT - WORK IN PROGRESS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B00ED4-9681-430C-A2C6-C2BA4A0F7305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30114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1ED8F-9E68-6E48-B444-A9FF34B4B6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B3F2057-8AD1-AC4F-948F-63575AEDA1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0404862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97BCCD-F603-1E40-9338-94B0FB14B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51DB7F3-C180-C741-A874-3E794FE106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169783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A48C06B-D927-8841-A3BE-F155E7EDC03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9E5966-0DD5-E140-8281-E469571185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208289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Hex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77A4BE5-FE46-EA43-B6B0-450DE02CC3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639" b="1"/>
          <a:stretch/>
        </p:blipFill>
        <p:spPr>
          <a:xfrm>
            <a:off x="1" y="-4764"/>
            <a:ext cx="10174777" cy="537929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566EC07-D962-6647-8E4E-0283A02CE19B}"/>
              </a:ext>
            </a:extLst>
          </p:cNvPr>
          <p:cNvSpPr/>
          <p:nvPr userDrawn="1"/>
        </p:nvSpPr>
        <p:spPr>
          <a:xfrm>
            <a:off x="0" y="0"/>
            <a:ext cx="12192000" cy="5479712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76000">
                <a:schemeClr val="bg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blue/green box bottom">
            <a:extLst>
              <a:ext uri="{FF2B5EF4-FFF2-40B4-BE49-F238E27FC236}">
                <a16:creationId xmlns:a16="http://schemas.microsoft.com/office/drawing/2014/main" id="{01F9400E-D49A-AA40-B4BD-53F03EC31D76}"/>
              </a:ext>
            </a:extLst>
          </p:cNvPr>
          <p:cNvGrpSpPr/>
          <p:nvPr userDrawn="1"/>
        </p:nvGrpSpPr>
        <p:grpSpPr>
          <a:xfrm>
            <a:off x="0" y="5340350"/>
            <a:ext cx="12192000" cy="1517650"/>
            <a:chOff x="0" y="5340350"/>
            <a:chExt cx="12192000" cy="151765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C04B8F3-C379-C04D-8634-1CDEC81586E2}"/>
                </a:ext>
              </a:extLst>
            </p:cNvPr>
            <p:cNvSpPr/>
            <p:nvPr userDrawn="1"/>
          </p:nvSpPr>
          <p:spPr bwMode="auto">
            <a:xfrm>
              <a:off x="0" y="5444519"/>
              <a:ext cx="12192000" cy="1413481"/>
            </a:xfrm>
            <a:prstGeom prst="rect">
              <a:avLst/>
            </a:prstGeom>
            <a:solidFill>
              <a:srgbClr val="07519E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03207E4-91BC-AB48-939F-AAC2AA29BF23}"/>
                </a:ext>
              </a:extLst>
            </p:cNvPr>
            <p:cNvSpPr/>
            <p:nvPr userDrawn="1"/>
          </p:nvSpPr>
          <p:spPr bwMode="auto">
            <a:xfrm>
              <a:off x="0" y="5340350"/>
              <a:ext cx="12192000" cy="104169"/>
            </a:xfrm>
            <a:prstGeom prst="rect">
              <a:avLst/>
            </a:prstGeom>
            <a:solidFill>
              <a:srgbClr val="8EC423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</p:grpSp>
      <p:pic>
        <p:nvPicPr>
          <p:cNvPr id="15" name="INL Logo">
            <a:extLst>
              <a:ext uri="{FF2B5EF4-FFF2-40B4-BE49-F238E27FC236}">
                <a16:creationId xmlns:a16="http://schemas.microsoft.com/office/drawing/2014/main" id="{21EEECFB-01DD-5F4A-AC25-029E8729B2B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8455025" y="5904670"/>
            <a:ext cx="3189597" cy="473455"/>
          </a:xfrm>
          <a:prstGeom prst="rect">
            <a:avLst/>
          </a:prstGeom>
        </p:spPr>
      </p:pic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E1DFF24A-6025-2847-8C93-29954BFB7B8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37144" y="2217074"/>
            <a:ext cx="9354855" cy="2292350"/>
          </a:xfrm>
          <a:noFill/>
        </p:spPr>
        <p:txBody>
          <a:bodyPr wrap="square" lIns="365760" tIns="822960" rIns="1097280" bIns="822960" anchor="ctr" anchorCtr="0">
            <a:noAutofit/>
          </a:bodyPr>
          <a:lstStyle>
            <a:lvl1pPr marL="0" indent="0">
              <a:buFont typeface="Arial" panose="020B0604020202020204" pitchFamily="34" charset="0"/>
              <a:buNone/>
              <a:tabLst/>
              <a:defRPr sz="3600" b="1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525" indent="0">
              <a:buFontTx/>
              <a:buNone/>
              <a:tabLst/>
              <a:defRPr sz="2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title</a:t>
            </a:r>
          </a:p>
          <a:p>
            <a:pPr lvl="1"/>
            <a:r>
              <a:rPr lang="en-US"/>
              <a:t>Click to edit subtitle</a:t>
            </a:r>
          </a:p>
        </p:txBody>
      </p:sp>
      <p:sp>
        <p:nvSpPr>
          <p:cNvPr id="16" name="Text Placeholder 46">
            <a:extLst>
              <a:ext uri="{FF2B5EF4-FFF2-40B4-BE49-F238E27FC236}">
                <a16:creationId xmlns:a16="http://schemas.microsoft.com/office/drawing/2014/main" id="{F11E7C5D-AAED-604F-85A8-6DB539F1F60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70142" y="273297"/>
            <a:ext cx="2541981" cy="1392237"/>
          </a:xfrm>
          <a:effectLst/>
        </p:spPr>
        <p:txBody>
          <a:bodyPr lIns="0" rIns="0" bIns="0" anchor="b" anchorCtr="0">
            <a:noAutofit/>
          </a:bodyPr>
          <a:lstStyle>
            <a:lvl1pPr marL="7938" indent="0">
              <a:buFontTx/>
              <a:buNone/>
              <a:tabLst/>
              <a:defRPr sz="16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b="0" i="0">
                <a:solidFill>
                  <a:schemeClr val="bg1"/>
                </a:solidFill>
                <a:latin typeface="Myriad Pro Condensed" panose="020B0506030403020204" pitchFamily="34" charset="0"/>
              </a:defRPr>
            </a:lvl2pPr>
            <a:lvl3pPr marL="7938" indent="0">
              <a:buFontTx/>
              <a:buNone/>
              <a:tabLst/>
              <a:defRPr sz="16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b="0" i="0">
                <a:solidFill>
                  <a:schemeClr val="bg1"/>
                </a:solidFill>
                <a:latin typeface="Myriad Pro Condensed" panose="020B0506030403020204" pitchFamily="34" charset="0"/>
              </a:defRPr>
            </a:lvl4pPr>
            <a:lvl5pPr marL="1828800" indent="0">
              <a:buFontTx/>
              <a:buNone/>
              <a:defRPr b="0" i="0">
                <a:solidFill>
                  <a:schemeClr val="bg1"/>
                </a:solidFill>
                <a:latin typeface="Myriad Pro Condensed" panose="020B0506030403020204" pitchFamily="34" charset="0"/>
              </a:defRPr>
            </a:lvl5pPr>
          </a:lstStyle>
          <a:p>
            <a:pPr lvl="0"/>
            <a:endParaRPr lang="en-US"/>
          </a:p>
          <a:p>
            <a:pPr lvl="2"/>
            <a:r>
              <a:rPr lang="en-US"/>
              <a:t>Date</a:t>
            </a:r>
          </a:p>
          <a:p>
            <a:pPr lvl="2"/>
            <a:endParaRPr lang="en-US"/>
          </a:p>
          <a:p>
            <a:pPr lvl="0"/>
            <a:r>
              <a:rPr lang="en-US"/>
              <a:t>Presenter name</a:t>
            </a:r>
          </a:p>
          <a:p>
            <a:pPr lvl="2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650673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orient="horz" pos="1920">
          <p15:clr>
            <a:srgbClr val="FBAE40"/>
          </p15:clr>
        </p15:guide>
        <p15:guide id="4" pos="5328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8151" y="558603"/>
            <a:ext cx="10415648" cy="498038"/>
          </a:xfrm>
        </p:spPr>
        <p:txBody>
          <a:bodyPr/>
          <a:lstStyle/>
          <a:p>
            <a:r>
              <a:rPr lang="en-US"/>
              <a:t>Click to edit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35280" y="1310640"/>
            <a:ext cx="11018519" cy="4780599"/>
          </a:xfrm>
        </p:spPr>
        <p:txBody>
          <a:bodyPr/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7/24/22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2293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Full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2365512-1A58-B241-838D-EFAB0E25F8AF}"/>
              </a:ext>
            </a:extLst>
          </p:cNvPr>
          <p:cNvSpPr/>
          <p:nvPr userDrawn="1"/>
        </p:nvSpPr>
        <p:spPr>
          <a:xfrm>
            <a:off x="0" y="6335712"/>
            <a:ext cx="12192000" cy="52228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EE89965-9C98-C446-B0C8-8151A52702B5}"/>
              </a:ext>
            </a:extLst>
          </p:cNvPr>
          <p:cNvSpPr/>
          <p:nvPr userDrawn="1"/>
        </p:nvSpPr>
        <p:spPr>
          <a:xfrm>
            <a:off x="0" y="6237795"/>
            <a:ext cx="12192000" cy="979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DAHO NATIONAL LABORATORY">
            <a:extLst>
              <a:ext uri="{FF2B5EF4-FFF2-40B4-BE49-F238E27FC236}">
                <a16:creationId xmlns:a16="http://schemas.microsoft.com/office/drawing/2014/main" id="{C9B294FD-1F7F-4240-B2BD-1DD570DF2EC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944584" y="6543675"/>
            <a:ext cx="2768600" cy="127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7/24/22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0850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</a:t>
            </a:r>
            <a:br>
              <a:rPr lang="en-US"/>
            </a:br>
            <a:r>
              <a:rPr lang="en-US"/>
              <a:t>(Reduce font for title longer than 2 lines)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7/24/22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EE6D6083-77A6-334A-8C7F-A5F18D4F5F8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38213" y="1739901"/>
            <a:ext cx="10415587" cy="4327523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bg2"/>
              </a:buClr>
              <a:buSzTx/>
              <a:buFontTx/>
              <a:buNone/>
              <a:tabLst/>
              <a:defRPr sz="2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/>
              <a:t>Click photo icon below to insert picture</a:t>
            </a:r>
            <a:br>
              <a:rPr lang="en-US"/>
            </a:br>
            <a:r>
              <a:rPr lang="en-US"/>
              <a:t>(if replacing picture, you will have to reset your crop area)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7327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Full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2365512-1A58-B241-838D-EFAB0E25F8AF}"/>
              </a:ext>
            </a:extLst>
          </p:cNvPr>
          <p:cNvSpPr/>
          <p:nvPr userDrawn="1"/>
        </p:nvSpPr>
        <p:spPr>
          <a:xfrm>
            <a:off x="0" y="6335712"/>
            <a:ext cx="12192000" cy="52228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EE89965-9C98-C446-B0C8-8151A52702B5}"/>
              </a:ext>
            </a:extLst>
          </p:cNvPr>
          <p:cNvSpPr/>
          <p:nvPr userDrawn="1"/>
        </p:nvSpPr>
        <p:spPr>
          <a:xfrm>
            <a:off x="0" y="6237795"/>
            <a:ext cx="12192000" cy="979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DAHO NATIONAL LABORATORY">
            <a:extLst>
              <a:ext uri="{FF2B5EF4-FFF2-40B4-BE49-F238E27FC236}">
                <a16:creationId xmlns:a16="http://schemas.microsoft.com/office/drawing/2014/main" id="{C9B294FD-1F7F-4240-B2BD-1DD570DF2EC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944584" y="6543675"/>
            <a:ext cx="2768600" cy="127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</a:t>
            </a:r>
            <a:br>
              <a:rPr lang="en-US"/>
            </a:br>
            <a:r>
              <a:rPr lang="en-US"/>
              <a:t>(Reduce font for title longer than 2 lines)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7/24/22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89379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</a:t>
            </a:r>
            <a:br>
              <a:rPr lang="en-US"/>
            </a:br>
            <a:r>
              <a:rPr lang="en-US"/>
              <a:t>(Reduce font for title longer than 2 lines)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340345" y="1739901"/>
            <a:ext cx="5013454" cy="4207040"/>
          </a:xfrm>
        </p:spPr>
        <p:txBody>
          <a:bodyPr/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7/24/22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705329EE-4FB4-5A4D-AB92-8FB39F63785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38150" y="1739901"/>
            <a:ext cx="5081650" cy="4207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/>
              <a:t>Click photo icon below to insert picture</a:t>
            </a:r>
            <a:br>
              <a:rPr lang="en-US"/>
            </a:br>
            <a:r>
              <a:rPr lang="en-US"/>
              <a:t>(if replacing picture, you will have to reset your crop area)</a:t>
            </a:r>
          </a:p>
        </p:txBody>
      </p:sp>
    </p:spTree>
    <p:extLst>
      <p:ext uri="{BB962C8B-B14F-4D97-AF65-F5344CB8AC3E}">
        <p14:creationId xmlns:p14="http://schemas.microsoft.com/office/powerpoint/2010/main" val="194595931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</a:t>
            </a:r>
            <a:br>
              <a:rPr lang="en-US"/>
            </a:br>
            <a:r>
              <a:rPr lang="en-US"/>
              <a:t>(Reduce font for title longer than 2 lines)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38150" y="1739901"/>
            <a:ext cx="5013454" cy="4207040"/>
          </a:xfrm>
        </p:spPr>
        <p:txBody>
          <a:bodyPr/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7/24/22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705329EE-4FB4-5A4D-AB92-8FB39F63785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72149" y="1739901"/>
            <a:ext cx="5081650" cy="4207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/>
              <a:t>Click photo icon below to insert picture</a:t>
            </a:r>
            <a:br>
              <a:rPr lang="en-US"/>
            </a:br>
            <a:r>
              <a:rPr lang="en-US"/>
              <a:t>(if replacing picture, you will have to reset your crop area)</a:t>
            </a:r>
          </a:p>
        </p:txBody>
      </p:sp>
    </p:spTree>
    <p:extLst>
      <p:ext uri="{BB962C8B-B14F-4D97-AF65-F5344CB8AC3E}">
        <p14:creationId xmlns:p14="http://schemas.microsoft.com/office/powerpoint/2010/main" val="125450533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y Box Pho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8151" y="558602"/>
            <a:ext cx="6704151" cy="1005229"/>
          </a:xfrm>
        </p:spPr>
        <p:txBody>
          <a:bodyPr/>
          <a:lstStyle/>
          <a:p>
            <a:r>
              <a:rPr lang="en-US"/>
              <a:t>Click to edit title</a:t>
            </a:r>
            <a:br>
              <a:rPr lang="en-US"/>
            </a:br>
            <a:r>
              <a:rPr lang="en-US"/>
              <a:t>(2 lines max)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38149" y="1739901"/>
            <a:ext cx="6704153" cy="4207040"/>
          </a:xfrm>
        </p:spPr>
        <p:txBody>
          <a:bodyPr/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7/24/22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2EB56D-A175-2340-8316-CB2D73FC70C2}"/>
              </a:ext>
            </a:extLst>
          </p:cNvPr>
          <p:cNvSpPr/>
          <p:nvPr userDrawn="1"/>
        </p:nvSpPr>
        <p:spPr>
          <a:xfrm>
            <a:off x="8465770" y="-1"/>
            <a:ext cx="3726230" cy="623779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AEB60818-A426-D644-9EEA-D2FB1CBDFB5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871283" y="522288"/>
            <a:ext cx="2919664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/>
              <a:t>Click photo icon below to insert picture</a:t>
            </a:r>
            <a:br>
              <a:rPr lang="en-US"/>
            </a:br>
            <a:r>
              <a:rPr lang="en-US"/>
              <a:t>(if replacing picture, you will have to reset your crop area)</a:t>
            </a:r>
          </a:p>
        </p:txBody>
      </p:sp>
    </p:spTree>
    <p:extLst>
      <p:ext uri="{BB962C8B-B14F-4D97-AF65-F5344CB8AC3E}">
        <p14:creationId xmlns:p14="http://schemas.microsoft.com/office/powerpoint/2010/main" val="14673012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5D38F7-71BE-8C4A-8B91-2F9703AF4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CA0CF4-3D02-E644-B346-06D7A112E5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9137520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Box Pho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38149" y="1739901"/>
            <a:ext cx="6704153" cy="4207040"/>
          </a:xfrm>
        </p:spPr>
        <p:txBody>
          <a:bodyPr/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7/24/22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2EB56D-A175-2340-8316-CB2D73FC70C2}"/>
              </a:ext>
            </a:extLst>
          </p:cNvPr>
          <p:cNvSpPr/>
          <p:nvPr userDrawn="1"/>
        </p:nvSpPr>
        <p:spPr>
          <a:xfrm>
            <a:off x="8465770" y="-1"/>
            <a:ext cx="3726230" cy="623779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AEB60818-A426-D644-9EEA-D2FB1CBDFB5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871283" y="522288"/>
            <a:ext cx="2919664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/>
              <a:t>Click photo icon below to insert picture</a:t>
            </a:r>
            <a:br>
              <a:rPr lang="en-US"/>
            </a:br>
            <a:r>
              <a:rPr lang="en-US"/>
              <a:t>(if replacing picture, you will have to reset your crop area)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EFBD4CC-FEFF-654C-B1A3-229DA69D10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8151" y="558602"/>
            <a:ext cx="6704151" cy="1005229"/>
          </a:xfrm>
        </p:spPr>
        <p:txBody>
          <a:bodyPr/>
          <a:lstStyle/>
          <a:p>
            <a:r>
              <a:rPr lang="en-US"/>
              <a:t>Click to edit title</a:t>
            </a:r>
            <a:br>
              <a:rPr lang="en-US"/>
            </a:br>
            <a:r>
              <a:rPr lang="en-US"/>
              <a:t>(2 lines max)</a:t>
            </a:r>
          </a:p>
        </p:txBody>
      </p:sp>
    </p:spTree>
    <p:extLst>
      <p:ext uri="{BB962C8B-B14F-4D97-AF65-F5344CB8AC3E}">
        <p14:creationId xmlns:p14="http://schemas.microsoft.com/office/powerpoint/2010/main" val="291975655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Blue Box Pho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38149" y="1739901"/>
            <a:ext cx="6704153" cy="4207040"/>
          </a:xfrm>
        </p:spPr>
        <p:txBody>
          <a:bodyPr/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7/24/22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2EB56D-A175-2340-8316-CB2D73FC70C2}"/>
              </a:ext>
            </a:extLst>
          </p:cNvPr>
          <p:cNvSpPr/>
          <p:nvPr userDrawn="1"/>
        </p:nvSpPr>
        <p:spPr>
          <a:xfrm>
            <a:off x="8465770" y="-1"/>
            <a:ext cx="3726230" cy="623779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AEB60818-A426-D644-9EEA-D2FB1CBDFB5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871283" y="522288"/>
            <a:ext cx="2919664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photo icon below to insert picture</a:t>
            </a:r>
            <a:br>
              <a:rPr lang="en-US"/>
            </a:br>
            <a:r>
              <a:rPr lang="en-US"/>
              <a:t>(if replacing picture, you will have to reset your crop area)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80018A3-14FE-A04B-A3B4-D9AA55483B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8151" y="558602"/>
            <a:ext cx="6704151" cy="1005229"/>
          </a:xfrm>
        </p:spPr>
        <p:txBody>
          <a:bodyPr/>
          <a:lstStyle/>
          <a:p>
            <a:r>
              <a:rPr lang="en-US"/>
              <a:t>Click to edit title</a:t>
            </a:r>
            <a:br>
              <a:rPr lang="en-US"/>
            </a:br>
            <a:r>
              <a:rPr lang="en-US"/>
              <a:t>(2 lines max)</a:t>
            </a:r>
          </a:p>
        </p:txBody>
      </p:sp>
    </p:spTree>
    <p:extLst>
      <p:ext uri="{BB962C8B-B14F-4D97-AF65-F5344CB8AC3E}">
        <p14:creationId xmlns:p14="http://schemas.microsoft.com/office/powerpoint/2010/main" val="63517491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Blue Box Bullets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2CB96BB-242F-BC47-80BF-E45DB97245BA}"/>
              </a:ext>
            </a:extLst>
          </p:cNvPr>
          <p:cNvSpPr/>
          <p:nvPr userDrawn="1"/>
        </p:nvSpPr>
        <p:spPr>
          <a:xfrm>
            <a:off x="6843714" y="0"/>
            <a:ext cx="5346699" cy="62377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72FA9CB-507A-AA48-963A-8D5E37B7CF5B}"/>
              </a:ext>
            </a:extLst>
          </p:cNvPr>
          <p:cNvSpPr/>
          <p:nvPr userDrawn="1"/>
        </p:nvSpPr>
        <p:spPr>
          <a:xfrm>
            <a:off x="0" y="6335712"/>
            <a:ext cx="12192000" cy="52228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E79016F-99B0-6B40-B3F7-87F0068FC0E5}"/>
              </a:ext>
            </a:extLst>
          </p:cNvPr>
          <p:cNvSpPr/>
          <p:nvPr userDrawn="1"/>
        </p:nvSpPr>
        <p:spPr>
          <a:xfrm>
            <a:off x="0" y="6237795"/>
            <a:ext cx="12192000" cy="979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IDAHO NATIONAL LABORATORY">
            <a:extLst>
              <a:ext uri="{FF2B5EF4-FFF2-40B4-BE49-F238E27FC236}">
                <a16:creationId xmlns:a16="http://schemas.microsoft.com/office/drawing/2014/main" id="{BD942965-6C07-5D4A-809D-5FC754D5902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944584" y="6543675"/>
            <a:ext cx="2768600" cy="127000"/>
          </a:xfrm>
          <a:prstGeom prst="rect">
            <a:avLst/>
          </a:prstGeom>
        </p:spPr>
      </p:pic>
      <p:sp>
        <p:nvSpPr>
          <p:cNvPr id="14" name="Title Placeholder BIG box blue right">
            <a:extLst>
              <a:ext uri="{FF2B5EF4-FFF2-40B4-BE49-F238E27FC236}">
                <a16:creationId xmlns:a16="http://schemas.microsoft.com/office/drawing/2014/main" id="{AB7EA1D9-8A57-3143-9688-4BB8599F986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850063" y="0"/>
            <a:ext cx="5340350" cy="907549"/>
          </a:xfrm>
          <a:prstGeom prst="rect">
            <a:avLst/>
          </a:prstGeom>
          <a:noFill/>
        </p:spPr>
        <p:txBody>
          <a:bodyPr lIns="274320" tIns="365760" rIns="274320">
            <a:normAutofit/>
          </a:bodyPr>
          <a:lstStyle>
            <a:lvl1pPr marL="0" indent="0">
              <a:buFontTx/>
              <a:buNone/>
              <a:defRPr sz="32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box title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538B584E-1ECA-5646-9DA7-61B8110256F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116947" y="1064712"/>
            <a:ext cx="4598987" cy="4515349"/>
          </a:xfrm>
          <a:prstGeom prst="rect">
            <a:avLst/>
          </a:prstGeom>
        </p:spPr>
        <p:txBody>
          <a:bodyPr lIns="0">
            <a:normAutofit/>
          </a:bodyPr>
          <a:lstStyle>
            <a:lvl1pPr marL="347663" indent="-342900">
              <a:buClr>
                <a:schemeClr val="bg1"/>
              </a:buClr>
              <a:tabLst/>
              <a:defRPr sz="240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bullet list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7/24/22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Picture Placeholder">
            <a:extLst>
              <a:ext uri="{FF2B5EF4-FFF2-40B4-BE49-F238E27FC236}">
                <a16:creationId xmlns:a16="http://schemas.microsoft.com/office/drawing/2014/main" id="{6EF42CC7-103E-EA4C-89A2-543032DA331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6843714" cy="622826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/>
              <a:t>Click photo icon below to insert picture</a:t>
            </a:r>
            <a:br>
              <a:rPr lang="en-US"/>
            </a:br>
            <a:r>
              <a:rPr lang="en-US"/>
              <a:t>(if replacing picture, you will have to reset your crop area)</a:t>
            </a:r>
          </a:p>
        </p:txBody>
      </p:sp>
    </p:spTree>
    <p:extLst>
      <p:ext uri="{BB962C8B-B14F-4D97-AF65-F5344CB8AC3E}">
        <p14:creationId xmlns:p14="http://schemas.microsoft.com/office/powerpoint/2010/main" val="193303850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25992-890C-EC4B-B676-6CCEF133B8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8150" y="1709738"/>
            <a:ext cx="10409299" cy="2852737"/>
          </a:xfrm>
        </p:spPr>
        <p:txBody>
          <a:bodyPr anchor="ctr" anchorCtr="0"/>
          <a:lstStyle>
            <a:lvl1pPr>
              <a:defRPr sz="4800"/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5303FD-B916-FD4E-85C2-3EBF655BC1F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38150" y="4589463"/>
            <a:ext cx="104093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subhead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8FDE18-9616-B043-9C71-522DAD29B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7/24/22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32FF7A-5905-EB40-919B-9225D0871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C7509E-6005-DB4B-9578-84532E5F8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06042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C0D34-E50C-7946-9657-29EA34F401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</a:t>
            </a:r>
            <a:br>
              <a:rPr lang="en-US"/>
            </a:br>
            <a:r>
              <a:rPr lang="en-US"/>
              <a:t>(Reduce font for title longer than 2 lines)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BFFB48-1F38-8C46-B4B3-0871CA9880E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938150" y="1739901"/>
            <a:ext cx="5081650" cy="4351338"/>
          </a:xfrm>
        </p:spPr>
        <p:txBody>
          <a:bodyPr/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C7F5AB-BF51-4044-8164-B8ADFB34B0A6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72148" y="1739901"/>
            <a:ext cx="5081651" cy="4351338"/>
          </a:xfrm>
        </p:spPr>
        <p:txBody>
          <a:bodyPr/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73E568-D8E9-CE46-B564-4CAF0B6E4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7/24/22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3C80FD-FB7C-F246-A242-07AFCB295C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FBDEBE-950D-C343-A00C-8D9FA1E33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01758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C0D34-E50C-7946-9657-29EA34F401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</a:t>
            </a:r>
            <a:br>
              <a:rPr lang="en-US"/>
            </a:br>
            <a:r>
              <a:rPr lang="en-US"/>
              <a:t>(Reduce font for title longer than 2 lines)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BFFB48-1F38-8C46-B4B3-0871CA9880E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938150" y="2412999"/>
            <a:ext cx="5081650" cy="3763963"/>
          </a:xfrm>
        </p:spPr>
        <p:txBody>
          <a:bodyPr/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C7F5AB-BF51-4044-8164-B8ADFB34B0A6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72148" y="2412999"/>
            <a:ext cx="5081651" cy="3763963"/>
          </a:xfrm>
        </p:spPr>
        <p:txBody>
          <a:bodyPr/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73E568-D8E9-CE46-B564-4CAF0B6E4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7/24/22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3C80FD-FB7C-F246-A242-07AFCB295C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FBDEBE-950D-C343-A00C-8D9FA1E33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172D795B-85F6-1F49-922A-F4131787307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938213" y="1589087"/>
            <a:ext cx="5081587" cy="766763"/>
          </a:xfrm>
        </p:spPr>
        <p:txBody>
          <a:bodyPr anchor="b"/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subhead 1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B4E34B4F-F908-104C-90F3-5135E2E8C74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270625" y="1589087"/>
            <a:ext cx="5081587" cy="766763"/>
          </a:xfrm>
        </p:spPr>
        <p:txBody>
          <a:bodyPr anchor="b"/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subhead 2 </a:t>
            </a:r>
          </a:p>
        </p:txBody>
      </p:sp>
    </p:spTree>
    <p:extLst>
      <p:ext uri="{BB962C8B-B14F-4D97-AF65-F5344CB8AC3E}">
        <p14:creationId xmlns:p14="http://schemas.microsoft.com/office/powerpoint/2010/main" val="150918058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3348941" cy="1549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5901180" y="2133600"/>
            <a:ext cx="5986021" cy="1600200"/>
          </a:xfrm>
          <a:prstGeom prst="rect">
            <a:avLst/>
          </a:prstGeom>
        </p:spPr>
        <p:txBody>
          <a:bodyPr/>
          <a:lstStyle>
            <a:lvl1pPr marL="0" indent="0" algn="r">
              <a:spcAft>
                <a:spcPts val="450"/>
              </a:spcAft>
              <a:buNone/>
              <a:defRPr sz="2100" b="1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8229600" y="4038600"/>
            <a:ext cx="3657600" cy="609600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r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050"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609600" y="150715"/>
            <a:ext cx="11277600" cy="685799"/>
          </a:xfrm>
          <a:prstGeom prst="rect">
            <a:avLst/>
          </a:prstGeom>
        </p:spPr>
        <p:txBody>
          <a:bodyPr/>
          <a:lstStyle>
            <a:lvl1pPr marL="0" marR="0" indent="0" algn="ctr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005976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4A5FB9-150B-8B43-BBDA-E4A39673120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13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387775"/>
            <a:ext cx="12190373" cy="1470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601" y="2057400"/>
            <a:ext cx="4150151" cy="16796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4521152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/>
          </p:cNvSpPr>
          <p:nvPr>
            <p:ph idx="1"/>
          </p:nvPr>
        </p:nvSpPr>
        <p:spPr>
          <a:xfrm>
            <a:off x="508000" y="1905000"/>
            <a:ext cx="11277600" cy="3962400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buClr>
                <a:srgbClr val="005976"/>
              </a:buClr>
              <a:defRPr/>
            </a:lvl1pPr>
            <a:lvl2pPr>
              <a:buClr>
                <a:srgbClr val="005976"/>
              </a:buClr>
              <a:defRPr/>
            </a:lvl2pPr>
            <a:lvl3pPr>
              <a:buClr>
                <a:srgbClr val="005976"/>
              </a:buClr>
              <a:defRPr/>
            </a:lvl3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2995596" y="632619"/>
            <a:ext cx="8636000" cy="563562"/>
          </a:xfrm>
          <a:prstGeom prst="rect">
            <a:avLst/>
          </a:prstGeom>
        </p:spPr>
        <p:txBody>
          <a:bodyPr rtlCol="0">
            <a:noAutofit/>
          </a:bodyPr>
          <a:lstStyle>
            <a:lvl1pPr>
              <a:defRPr>
                <a:solidFill>
                  <a:srgbClr val="005976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3844377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867306"/>
            <a:ext cx="10515600" cy="953001"/>
          </a:xfrm>
          <a:prstGeom prst="rect">
            <a:avLst/>
          </a:prstGeom>
        </p:spPr>
        <p:txBody>
          <a:bodyPr anchor="b"/>
          <a:lstStyle>
            <a:lvl1pPr>
              <a:defRPr sz="3600">
                <a:solidFill>
                  <a:srgbClr val="005976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3116802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4161694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>
            <a:lvl1pPr>
              <a:buClr>
                <a:srgbClr val="005976"/>
              </a:buClr>
              <a:defRPr/>
            </a:lvl1pPr>
            <a:lvl2pPr>
              <a:buClr>
                <a:srgbClr val="005976"/>
              </a:buClr>
              <a:defRPr/>
            </a:lvl2pPr>
            <a:lvl3pPr>
              <a:buClr>
                <a:srgbClr val="005976"/>
              </a:buClr>
              <a:defRPr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>
            <a:lvl1pPr>
              <a:buClr>
                <a:srgbClr val="005976"/>
              </a:buClr>
              <a:defRPr/>
            </a:lvl1pPr>
            <a:lvl2pPr>
              <a:buClr>
                <a:srgbClr val="005976"/>
              </a:buClr>
              <a:defRPr/>
            </a:lvl2pPr>
            <a:lvl3pPr>
              <a:buClr>
                <a:srgbClr val="005976"/>
              </a:buClr>
              <a:defRPr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2995596" y="632619"/>
            <a:ext cx="8636000" cy="563562"/>
          </a:xfrm>
          <a:prstGeom prst="rect">
            <a:avLst/>
          </a:prstGeom>
        </p:spPr>
        <p:txBody>
          <a:bodyPr rtlCol="0">
            <a:noAutofit/>
          </a:bodyPr>
          <a:lstStyle>
            <a:lvl1pPr>
              <a:defRPr>
                <a:solidFill>
                  <a:srgbClr val="005976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DEFAD39-1750-3342-8CA4-A45556007C2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03170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ED57F-6F53-0343-9A33-EA3C5E4421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AC9606-5893-2940-B400-F89D7F01AB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3004940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  <a:prstGeom prst="rect">
            <a:avLst/>
          </a:prstGeom>
        </p:spPr>
        <p:txBody>
          <a:bodyPr/>
          <a:lstStyle>
            <a:lvl1pPr>
              <a:buClr>
                <a:srgbClr val="005976"/>
              </a:buClr>
              <a:defRPr/>
            </a:lvl1pPr>
            <a:lvl2pPr>
              <a:buClr>
                <a:srgbClr val="005976"/>
              </a:buClr>
              <a:defRPr/>
            </a:lvl2pPr>
            <a:lvl3pPr>
              <a:buClr>
                <a:srgbClr val="005976"/>
              </a:buClr>
              <a:defRPr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2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2" y="2505075"/>
            <a:ext cx="5183188" cy="3684588"/>
          </a:xfrm>
          <a:prstGeom prst="rect">
            <a:avLst/>
          </a:prstGeom>
        </p:spPr>
        <p:txBody>
          <a:bodyPr/>
          <a:lstStyle>
            <a:lvl1pPr>
              <a:buClr>
                <a:srgbClr val="005976"/>
              </a:buClr>
              <a:defRPr/>
            </a:lvl1pPr>
            <a:lvl2pPr>
              <a:buClr>
                <a:srgbClr val="005976"/>
              </a:buClr>
              <a:defRPr/>
            </a:lvl2pPr>
            <a:lvl3pPr>
              <a:buClr>
                <a:srgbClr val="005976"/>
              </a:buClr>
              <a:defRPr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2995596" y="632619"/>
            <a:ext cx="8636000" cy="563562"/>
          </a:xfrm>
          <a:prstGeom prst="rect">
            <a:avLst/>
          </a:prstGeom>
        </p:spPr>
        <p:txBody>
          <a:bodyPr rtlCol="0">
            <a:noAutofit/>
          </a:bodyPr>
          <a:lstStyle>
            <a:lvl1pPr>
              <a:defRPr>
                <a:solidFill>
                  <a:srgbClr val="005976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02B0B02-2ECD-9B44-9640-8386821118A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961519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2995596" y="632619"/>
            <a:ext cx="8636000" cy="563562"/>
          </a:xfrm>
          <a:prstGeom prst="rect">
            <a:avLst/>
          </a:prstGeom>
        </p:spPr>
        <p:txBody>
          <a:bodyPr rtlCol="0">
            <a:noAutofit/>
          </a:bodyPr>
          <a:lstStyle>
            <a:lvl1pPr>
              <a:defRPr>
                <a:solidFill>
                  <a:srgbClr val="005976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CE5E1DA-8DF7-FF44-A92B-B9359153D13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258068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2"/>
          <p:cNvSpPr txBox="1">
            <a:spLocks noChangeArrowheads="1"/>
          </p:cNvSpPr>
          <p:nvPr/>
        </p:nvSpPr>
        <p:spPr bwMode="auto">
          <a:xfrm>
            <a:off x="4610100" y="4608513"/>
            <a:ext cx="2971800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/>
            <a:r>
              <a:rPr lang="en-US" altLang="en-US" sz="2100" i="1" dirty="0">
                <a:solidFill>
                  <a:srgbClr val="005976"/>
                </a:solidFill>
                <a:latin typeface="Helvetica" charset="0"/>
                <a:ea typeface="Helvetica" charset="0"/>
                <a:cs typeface="Helvetica" charset="0"/>
              </a:rPr>
              <a:t>http://lwrs.inl.gov</a:t>
            </a:r>
          </a:p>
        </p:txBody>
      </p:sp>
      <p:sp>
        <p:nvSpPr>
          <p:cNvPr id="6" name="Rectangle 5"/>
          <p:cNvSpPr/>
          <p:nvPr/>
        </p:nvSpPr>
        <p:spPr>
          <a:xfrm>
            <a:off x="-11110" y="0"/>
            <a:ext cx="3823041" cy="17414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7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58818" y="1391608"/>
            <a:ext cx="6016031" cy="18261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019" y="3580978"/>
            <a:ext cx="9664700" cy="66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58121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283200" y="1507988"/>
            <a:ext cx="6604000" cy="2225812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800" b="1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Title of Presentation</a:t>
            </a:r>
          </a:p>
          <a:p>
            <a:endParaRPr lang="en-US" dirty="0"/>
          </a:p>
          <a:p>
            <a:r>
              <a:rPr lang="en-US" dirty="0"/>
              <a:t>Name of Speaker </a:t>
            </a: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5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5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5"/>
            <a:ext cx="2844800" cy="365125"/>
          </a:xfrm>
        </p:spPr>
        <p:txBody>
          <a:bodyPr/>
          <a:lstStyle/>
          <a:p>
            <a:fld id="{31EAF185-A7E7-4AD6-8E14-8ADD45C5D54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8229600" y="4038600"/>
            <a:ext cx="3657600" cy="609600"/>
          </a:xfrm>
        </p:spPr>
        <p:txBody>
          <a:bodyPr>
            <a:normAutofit/>
          </a:bodyPr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4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City, State</a:t>
            </a: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Date</a:t>
            </a:r>
          </a:p>
        </p:txBody>
      </p:sp>
      <p:pic>
        <p:nvPicPr>
          <p:cNvPr id="12" name="Picture 11"/>
          <p:cNvPicPr/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 bwMode="auto">
          <a:xfrm>
            <a:off x="0" y="4876800"/>
            <a:ext cx="12192000" cy="1981200"/>
          </a:xfrm>
          <a:prstGeom prst="rect">
            <a:avLst/>
          </a:prstGeom>
          <a:noFill/>
        </p:spPr>
      </p:pic>
      <p:grpSp>
        <p:nvGrpSpPr>
          <p:cNvPr id="2" name="Group 1"/>
          <p:cNvGrpSpPr/>
          <p:nvPr userDrawn="1"/>
        </p:nvGrpSpPr>
        <p:grpSpPr>
          <a:xfrm>
            <a:off x="203201" y="1531938"/>
            <a:ext cx="4646083" cy="2506662"/>
            <a:chOff x="457200" y="2039416"/>
            <a:chExt cx="3484562" cy="2506662"/>
          </a:xfrm>
        </p:grpSpPr>
        <p:pic>
          <p:nvPicPr>
            <p:cNvPr id="15" name="Picture 23" descr="LWR_Logo-Color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57200" y="2039416"/>
              <a:ext cx="3484562" cy="1898650"/>
            </a:xfrm>
            <a:prstGeom prst="rect">
              <a:avLst/>
            </a:prstGeom>
            <a:noFill/>
          </p:spPr>
        </p:pic>
        <p:sp>
          <p:nvSpPr>
            <p:cNvPr id="14" name="Title 1"/>
            <p:cNvSpPr txBox="1">
              <a:spLocks/>
            </p:cNvSpPr>
            <p:nvPr userDrawn="1"/>
          </p:nvSpPr>
          <p:spPr>
            <a:xfrm>
              <a:off x="512762" y="3906316"/>
              <a:ext cx="3352800" cy="6397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spcBef>
                  <a:spcPct val="0"/>
                </a:spcBef>
                <a:buNone/>
                <a:defRPr sz="2800" b="1" kern="1200">
                  <a:solidFill>
                    <a:srgbClr val="6C8F9A"/>
                  </a:solidFill>
                  <a:latin typeface="Arial Black" pitchFamily="34" charset="0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2000" dirty="0"/>
                <a:t>https://lwrs.inl.gov</a:t>
              </a:r>
            </a:p>
          </p:txBody>
        </p:sp>
      </p:grp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Jus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FD8CA-2CEC-4FB9-A4F0-82C1698A97E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395869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st Slid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3" descr="LWR_Logo-Color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92343" y="533400"/>
            <a:ext cx="6954860" cy="2842141"/>
          </a:xfrm>
          <a:prstGeom prst="rect">
            <a:avLst/>
          </a:prstGeom>
          <a:noFill/>
        </p:spPr>
      </p:pic>
      <p:sp>
        <p:nvSpPr>
          <p:cNvPr id="15" name="Title 1"/>
          <p:cNvSpPr txBox="1">
            <a:spLocks/>
          </p:cNvSpPr>
          <p:nvPr userDrawn="1"/>
        </p:nvSpPr>
        <p:spPr>
          <a:xfrm>
            <a:off x="0" y="3505200"/>
            <a:ext cx="12192000" cy="6397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b="1" kern="1200">
                <a:solidFill>
                  <a:srgbClr val="6C8F9A"/>
                </a:solidFill>
                <a:latin typeface="Arial Black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/>
              <a:t>Sustaining National Nuclear Assets</a:t>
            </a:r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0" y="4495800"/>
            <a:ext cx="12192000" cy="6397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b="1" kern="1200">
                <a:solidFill>
                  <a:srgbClr val="6C8F9A"/>
                </a:solidFill>
                <a:latin typeface="Arial Black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/>
              <a:t>https://lwrs.inl.gov</a:t>
            </a: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(choose 1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CAB25CD1-AAEC-2944-A880-5B3FABFD11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559"/>
          <a:stretch/>
        </p:blipFill>
        <p:spPr>
          <a:xfrm>
            <a:off x="1" y="0"/>
            <a:ext cx="12192000" cy="5374964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270F98C0-379B-1340-8EC0-CDA501596876}"/>
              </a:ext>
            </a:extLst>
          </p:cNvPr>
          <p:cNvSpPr/>
          <p:nvPr/>
        </p:nvSpPr>
        <p:spPr>
          <a:xfrm>
            <a:off x="0" y="0"/>
            <a:ext cx="12192000" cy="5424932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76000">
                <a:schemeClr val="bg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blue/green box bottom">
            <a:extLst>
              <a:ext uri="{FF2B5EF4-FFF2-40B4-BE49-F238E27FC236}">
                <a16:creationId xmlns:a16="http://schemas.microsoft.com/office/drawing/2014/main" id="{01F9400E-D49A-AA40-B4BD-53F03EC31D76}"/>
              </a:ext>
            </a:extLst>
          </p:cNvPr>
          <p:cNvGrpSpPr/>
          <p:nvPr/>
        </p:nvGrpSpPr>
        <p:grpSpPr>
          <a:xfrm>
            <a:off x="0" y="5340350"/>
            <a:ext cx="12192000" cy="1517650"/>
            <a:chOff x="0" y="5340350"/>
            <a:chExt cx="12192000" cy="151765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C04B8F3-C379-C04D-8634-1CDEC81586E2}"/>
                </a:ext>
              </a:extLst>
            </p:cNvPr>
            <p:cNvSpPr/>
            <p:nvPr userDrawn="1"/>
          </p:nvSpPr>
          <p:spPr bwMode="auto">
            <a:xfrm>
              <a:off x="0" y="5444519"/>
              <a:ext cx="12192000" cy="1413481"/>
            </a:xfrm>
            <a:prstGeom prst="rect">
              <a:avLst/>
            </a:prstGeom>
            <a:solidFill>
              <a:srgbClr val="07519E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286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03207E4-91BC-AB48-939F-AAC2AA29BF23}"/>
                </a:ext>
              </a:extLst>
            </p:cNvPr>
            <p:cNvSpPr/>
            <p:nvPr userDrawn="1"/>
          </p:nvSpPr>
          <p:spPr bwMode="auto">
            <a:xfrm>
              <a:off x="0" y="5340350"/>
              <a:ext cx="12192000" cy="104169"/>
            </a:xfrm>
            <a:prstGeom prst="rect">
              <a:avLst/>
            </a:prstGeom>
            <a:solidFill>
              <a:srgbClr val="8EC423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286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</p:grp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E1DFF24A-6025-2847-8C93-29954BFB7B8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014136" y="1953910"/>
            <a:ext cx="9177865" cy="2292350"/>
          </a:xfrm>
          <a:noFill/>
        </p:spPr>
        <p:txBody>
          <a:bodyPr wrap="square" lIns="365760" tIns="822960" rIns="274320" bIns="822960" anchor="ctr" anchorCtr="0">
            <a:noAutofit/>
          </a:bodyPr>
          <a:lstStyle>
            <a:lvl1pPr marL="0" indent="0">
              <a:buFont typeface="Arial" panose="020B0604020202020204" pitchFamily="34" charset="0"/>
              <a:buNone/>
              <a:tabLst/>
              <a:defRPr sz="3400" b="1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525" indent="0">
              <a:buFontTx/>
              <a:buNone/>
              <a:tabLst/>
              <a:defRPr sz="22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286" indent="0">
              <a:buFontTx/>
              <a:buNone/>
              <a:defRPr/>
            </a:lvl3pPr>
            <a:lvl4pPr marL="1371430" indent="0">
              <a:buFontTx/>
              <a:buNone/>
              <a:defRPr/>
            </a:lvl4pPr>
            <a:lvl5pPr marL="1828573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title</a:t>
            </a:r>
          </a:p>
          <a:p>
            <a:pPr lvl="1"/>
            <a:r>
              <a:rPr lang="en-US" dirty="0"/>
              <a:t>Click to edit subtitle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374119-B3D1-BA43-8719-0792647D55C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315233" y="5899153"/>
            <a:ext cx="3330289" cy="484631"/>
          </a:xfrm>
          <a:prstGeom prst="rect">
            <a:avLst/>
          </a:prstGeom>
        </p:spPr>
      </p:pic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F4F2F8D8-C03D-DF41-BF95-AEFFFD15504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93523" y="689986"/>
            <a:ext cx="2889336" cy="1048200"/>
          </a:xfrm>
        </p:spPr>
        <p:txBody>
          <a:bodyPr anchor="b" anchorCtr="0"/>
          <a:lstStyle>
            <a:lvl1pPr marL="0" indent="0">
              <a:buFontTx/>
              <a:buNone/>
              <a:defRPr sz="1600">
                <a:solidFill>
                  <a:schemeClr val="bg1"/>
                </a:solidFill>
                <a:effectLst/>
              </a:defRPr>
            </a:lvl1pPr>
          </a:lstStyle>
          <a:p>
            <a:r>
              <a:rPr lang="en-US" dirty="0"/>
              <a:t>June 1, 2020</a:t>
            </a:r>
          </a:p>
          <a:p>
            <a:pPr>
              <a:spcBef>
                <a:spcPts val="500"/>
              </a:spcBef>
            </a:pPr>
            <a:r>
              <a:rPr lang="en-US" sz="1800" dirty="0"/>
              <a:t>Presenter Name</a:t>
            </a:r>
          </a:p>
        </p:txBody>
      </p:sp>
    </p:spTree>
    <p:extLst>
      <p:ext uri="{BB962C8B-B14F-4D97-AF65-F5344CB8AC3E}">
        <p14:creationId xmlns:p14="http://schemas.microsoft.com/office/powerpoint/2010/main" val="2798330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  <p15:guide id="3" orient="horz" pos="1920">
          <p15:clr>
            <a:srgbClr val="FBAE40"/>
          </p15:clr>
        </p15:guide>
        <p15:guide id="4" pos="3996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 (choose 1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B30290D-5BC3-5A48-99F1-F6E9F37BC6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4978"/>
          <a:stretch/>
        </p:blipFill>
        <p:spPr>
          <a:xfrm>
            <a:off x="0" y="2032"/>
            <a:ext cx="12192000" cy="6855969"/>
          </a:xfrm>
          <a:prstGeom prst="rect">
            <a:avLst/>
          </a:prstGeom>
        </p:spPr>
      </p:pic>
      <p:grpSp>
        <p:nvGrpSpPr>
          <p:cNvPr id="13" name="blue/green box bottom">
            <a:extLst>
              <a:ext uri="{FF2B5EF4-FFF2-40B4-BE49-F238E27FC236}">
                <a16:creationId xmlns:a16="http://schemas.microsoft.com/office/drawing/2014/main" id="{01F9400E-D49A-AA40-B4BD-53F03EC31D76}"/>
              </a:ext>
            </a:extLst>
          </p:cNvPr>
          <p:cNvGrpSpPr/>
          <p:nvPr/>
        </p:nvGrpSpPr>
        <p:grpSpPr>
          <a:xfrm>
            <a:off x="0" y="5340350"/>
            <a:ext cx="12192000" cy="1517650"/>
            <a:chOff x="0" y="5340350"/>
            <a:chExt cx="12192000" cy="151765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C04B8F3-C379-C04D-8634-1CDEC81586E2}"/>
                </a:ext>
              </a:extLst>
            </p:cNvPr>
            <p:cNvSpPr/>
            <p:nvPr userDrawn="1"/>
          </p:nvSpPr>
          <p:spPr bwMode="auto">
            <a:xfrm>
              <a:off x="0" y="5444519"/>
              <a:ext cx="12192000" cy="1413481"/>
            </a:xfrm>
            <a:prstGeom prst="rect">
              <a:avLst/>
            </a:prstGeom>
            <a:solidFill>
              <a:srgbClr val="07519E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286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03207E4-91BC-AB48-939F-AAC2AA29BF23}"/>
                </a:ext>
              </a:extLst>
            </p:cNvPr>
            <p:cNvSpPr/>
            <p:nvPr userDrawn="1"/>
          </p:nvSpPr>
          <p:spPr bwMode="auto">
            <a:xfrm>
              <a:off x="0" y="5340350"/>
              <a:ext cx="12192000" cy="104169"/>
            </a:xfrm>
            <a:prstGeom prst="rect">
              <a:avLst/>
            </a:prstGeom>
            <a:solidFill>
              <a:srgbClr val="8EC423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286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</p:grp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E1DFF24A-6025-2847-8C93-29954BFB7B8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014136" y="1953910"/>
            <a:ext cx="9177865" cy="2292350"/>
          </a:xfrm>
          <a:noFill/>
        </p:spPr>
        <p:txBody>
          <a:bodyPr wrap="square" lIns="365760" tIns="822960" rIns="274320" bIns="822960" anchor="ctr" anchorCtr="0">
            <a:noAutofit/>
          </a:bodyPr>
          <a:lstStyle>
            <a:lvl1pPr marL="0" indent="0">
              <a:buFont typeface="Arial" panose="020B0604020202020204" pitchFamily="34" charset="0"/>
              <a:buNone/>
              <a:tabLst/>
              <a:defRPr sz="3400" b="1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525" indent="0">
              <a:buFontTx/>
              <a:buNone/>
              <a:tabLst/>
              <a:defRPr sz="22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286" indent="0">
              <a:buFontTx/>
              <a:buNone/>
              <a:defRPr/>
            </a:lvl3pPr>
            <a:lvl4pPr marL="1371430" indent="0">
              <a:buFontTx/>
              <a:buNone/>
              <a:defRPr/>
            </a:lvl4pPr>
            <a:lvl5pPr marL="1828573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title</a:t>
            </a:r>
          </a:p>
          <a:p>
            <a:pPr lvl="1"/>
            <a:r>
              <a:rPr lang="en-US" dirty="0"/>
              <a:t>Click to edit subtitle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374119-B3D1-BA43-8719-0792647D55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5233" y="5899150"/>
            <a:ext cx="3330289" cy="484632"/>
          </a:xfrm>
          <a:prstGeom prst="rect">
            <a:avLst/>
          </a:prstGeom>
        </p:spPr>
      </p:pic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7A42E622-A8CF-0E42-81D1-5F26F64956B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93523" y="689986"/>
            <a:ext cx="2889336" cy="1048200"/>
          </a:xfrm>
        </p:spPr>
        <p:txBody>
          <a:bodyPr anchor="b" anchorCtr="0"/>
          <a:lstStyle>
            <a:lvl1pPr marL="0" indent="0">
              <a:buFontTx/>
              <a:buNone/>
              <a:defRPr sz="1600">
                <a:solidFill>
                  <a:schemeClr val="tx2"/>
                </a:solidFill>
                <a:effectLst/>
              </a:defRPr>
            </a:lvl1pPr>
          </a:lstStyle>
          <a:p>
            <a:r>
              <a:rPr lang="en-US" dirty="0"/>
              <a:t>June 1, 2020</a:t>
            </a:r>
          </a:p>
          <a:p>
            <a:pPr>
              <a:spcBef>
                <a:spcPts val="500"/>
              </a:spcBef>
            </a:pPr>
            <a:r>
              <a:rPr lang="en-US" sz="1800" dirty="0"/>
              <a:t>Presenter Name</a:t>
            </a:r>
          </a:p>
        </p:txBody>
      </p:sp>
    </p:spTree>
    <p:extLst>
      <p:ext uri="{BB962C8B-B14F-4D97-AF65-F5344CB8AC3E}">
        <p14:creationId xmlns:p14="http://schemas.microsoft.com/office/powerpoint/2010/main" val="5589951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  <p15:guide id="3" orient="horz" pos="1920">
          <p15:clr>
            <a:srgbClr val="FBAE40"/>
          </p15:clr>
        </p15:guide>
        <p15:guide id="4" pos="3996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(Reduce font for title longer than 2 lines)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19373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Full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0DF224CA-CE17-7D41-B86C-EAB03715B26C}"/>
              </a:ext>
            </a:extLst>
          </p:cNvPr>
          <p:cNvSpPr/>
          <p:nvPr/>
        </p:nvSpPr>
        <p:spPr>
          <a:xfrm>
            <a:off x="0" y="6388101"/>
            <a:ext cx="12192000" cy="1016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C694467-341C-D74D-AD80-3302F5CEDB2A}"/>
              </a:ext>
            </a:extLst>
          </p:cNvPr>
          <p:cNvSpPr/>
          <p:nvPr/>
        </p:nvSpPr>
        <p:spPr>
          <a:xfrm>
            <a:off x="0" y="6467507"/>
            <a:ext cx="12192000" cy="39133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(Reduce font for title longer than 2 lines)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BAE5DC5-FB39-0146-BD30-735AAEA116E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45B71BC2-5635-8644-9B34-09FFA64B51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3000" y="6619909"/>
            <a:ext cx="2895600" cy="10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3409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28CCA-15EA-6249-B8BE-40EC5312D6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BFED0F-89BA-3B42-A124-04F6294463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B12E85-9D80-2A46-8B48-797D4D2EF2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9903042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(Reduce font for title longer than 2 lines)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BAE5DC5-FB39-0146-BD30-735AAEA116E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EE6D6083-77A6-334A-8C7F-A5F18D4F5F8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250868" y="1706871"/>
            <a:ext cx="10415587" cy="4360553"/>
          </a:xfrm>
          <a:prstGeom prst="rect">
            <a:avLst/>
          </a:prstGeom>
        </p:spPr>
        <p:txBody>
          <a:bodyPr/>
          <a:lstStyle>
            <a:lvl1pPr marL="0" marR="0" indent="0" algn="l" defTabSz="91428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bg2"/>
              </a:buClr>
              <a:buSzTx/>
              <a:buFontTx/>
              <a:buNone/>
              <a:tabLst/>
              <a:defRPr sz="2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Click photo icon below to insert picture</a:t>
            </a:r>
            <a:br>
              <a:rPr lang="en-US" dirty="0"/>
            </a:br>
            <a:r>
              <a:rPr lang="en-US" dirty="0"/>
              <a:t>(if replacing picture, you will have to reset your crop area)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413465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Full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E10B892C-0753-1249-99F6-52B85CC34E7B}"/>
              </a:ext>
            </a:extLst>
          </p:cNvPr>
          <p:cNvSpPr/>
          <p:nvPr/>
        </p:nvSpPr>
        <p:spPr>
          <a:xfrm>
            <a:off x="0" y="6388101"/>
            <a:ext cx="12192000" cy="1016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674017-7D68-FC43-86AB-F0F30FBC0DC0}"/>
              </a:ext>
            </a:extLst>
          </p:cNvPr>
          <p:cNvSpPr/>
          <p:nvPr/>
        </p:nvSpPr>
        <p:spPr>
          <a:xfrm>
            <a:off x="0" y="6467507"/>
            <a:ext cx="12192000" cy="39133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BE234E4-FB66-8045-A303-17ED694A8B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3000" y="6619909"/>
            <a:ext cx="2895600" cy="1016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(Reduce font for title longer than 2 lines)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BAE5DC5-FB39-0146-BD30-735AAEA116E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865943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(Reduce font for title longer than 2 lines)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553675" y="1724217"/>
            <a:ext cx="5013455" cy="4207040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BAE5DC5-FB39-0146-BD30-735AAEA116E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705329EE-4FB4-5A4D-AB92-8FB39F63785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151465" y="1724217"/>
            <a:ext cx="5081651" cy="4207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Click photo icon below to insert picture</a:t>
            </a:r>
            <a:br>
              <a:rPr lang="en-US" dirty="0"/>
            </a:br>
            <a:r>
              <a:rPr lang="en-US" dirty="0"/>
              <a:t>(if replacing picture, you will have to reset your crop area)</a:t>
            </a:r>
          </a:p>
        </p:txBody>
      </p:sp>
    </p:spTree>
    <p:extLst>
      <p:ext uri="{BB962C8B-B14F-4D97-AF65-F5344CB8AC3E}">
        <p14:creationId xmlns:p14="http://schemas.microsoft.com/office/powerpoint/2010/main" val="181027000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(Reduce font for title longer than 2 lines)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51477" y="1724217"/>
            <a:ext cx="5013455" cy="4207040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BAE5DC5-FB39-0146-BD30-735AAEA116E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705329EE-4FB4-5A4D-AB92-8FB39F63785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485464" y="1724217"/>
            <a:ext cx="5081651" cy="4207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Click photo icon below to insert picture</a:t>
            </a:r>
            <a:br>
              <a:rPr lang="en-US" dirty="0"/>
            </a:br>
            <a:r>
              <a:rPr lang="en-US" dirty="0"/>
              <a:t>(if replacing picture, you will have to reset your crop area)</a:t>
            </a:r>
          </a:p>
        </p:txBody>
      </p:sp>
    </p:spTree>
    <p:extLst>
      <p:ext uri="{BB962C8B-B14F-4D97-AF65-F5344CB8AC3E}">
        <p14:creationId xmlns:p14="http://schemas.microsoft.com/office/powerpoint/2010/main" val="392320145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ey Box Pho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51468" y="1724217"/>
            <a:ext cx="6704153" cy="4207040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BAE5DC5-FB39-0146-BD30-735AAEA116E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2EB56D-A175-2340-8316-CB2D73FC70C2}"/>
              </a:ext>
            </a:extLst>
          </p:cNvPr>
          <p:cNvSpPr/>
          <p:nvPr/>
        </p:nvSpPr>
        <p:spPr>
          <a:xfrm>
            <a:off x="8229600" y="0"/>
            <a:ext cx="3962400" cy="646750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AEB60818-A426-D644-9EEA-D2FB1CBDFB5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628715" y="522290"/>
            <a:ext cx="3169920" cy="43890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Click photo icon below to insert picture</a:t>
            </a:r>
            <a:br>
              <a:rPr lang="en-US" dirty="0"/>
            </a:br>
            <a:r>
              <a:rPr lang="en-US" dirty="0"/>
              <a:t>(if replacing picture, you will have to reset your crop area)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268D0C9-754D-3549-A85F-E4D12B945CFD}"/>
              </a:ext>
            </a:extLst>
          </p:cNvPr>
          <p:cNvSpPr/>
          <p:nvPr/>
        </p:nvSpPr>
        <p:spPr>
          <a:xfrm>
            <a:off x="8229600" y="6388101"/>
            <a:ext cx="3962400" cy="1016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1407978-2063-994B-8F55-2B17C2C63E1F}"/>
              </a:ext>
            </a:extLst>
          </p:cNvPr>
          <p:cNvSpPr/>
          <p:nvPr/>
        </p:nvSpPr>
        <p:spPr>
          <a:xfrm>
            <a:off x="8229600" y="6467507"/>
            <a:ext cx="3962400" cy="39133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D1AF957E-83A0-A748-9B81-9316A17307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3000" y="6619909"/>
            <a:ext cx="2895600" cy="1016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24ED6C3F-103D-6B4C-AAD7-ABC9806570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51467" y="563683"/>
            <a:ext cx="6704151" cy="953206"/>
          </a:xfrm>
        </p:spPr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(2 lines max)</a:t>
            </a:r>
          </a:p>
        </p:txBody>
      </p:sp>
    </p:spTree>
    <p:extLst>
      <p:ext uri="{BB962C8B-B14F-4D97-AF65-F5344CB8AC3E}">
        <p14:creationId xmlns:p14="http://schemas.microsoft.com/office/powerpoint/2010/main" val="199123417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Grey Box Pho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51468" y="1724217"/>
            <a:ext cx="6704153" cy="4207040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BAE5DC5-FB39-0146-BD30-735AAEA116E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2EB56D-A175-2340-8316-CB2D73FC70C2}"/>
              </a:ext>
            </a:extLst>
          </p:cNvPr>
          <p:cNvSpPr/>
          <p:nvPr/>
        </p:nvSpPr>
        <p:spPr>
          <a:xfrm>
            <a:off x="8229600" y="0"/>
            <a:ext cx="3962400" cy="646750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AEB60818-A426-D644-9EEA-D2FB1CBDFB5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628715" y="522290"/>
            <a:ext cx="3169920" cy="43890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Click photo icon below to insert picture</a:t>
            </a:r>
            <a:br>
              <a:rPr lang="en-US" dirty="0"/>
            </a:br>
            <a:r>
              <a:rPr lang="en-US" dirty="0"/>
              <a:t>(if replacing picture, you will have to reset your crop area)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268D0C9-754D-3549-A85F-E4D12B945CFD}"/>
              </a:ext>
            </a:extLst>
          </p:cNvPr>
          <p:cNvSpPr/>
          <p:nvPr/>
        </p:nvSpPr>
        <p:spPr>
          <a:xfrm>
            <a:off x="8229600" y="6388101"/>
            <a:ext cx="3962400" cy="1016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1407978-2063-994B-8F55-2B17C2C63E1F}"/>
              </a:ext>
            </a:extLst>
          </p:cNvPr>
          <p:cNvSpPr/>
          <p:nvPr/>
        </p:nvSpPr>
        <p:spPr>
          <a:xfrm>
            <a:off x="8229600" y="6467507"/>
            <a:ext cx="3962400" cy="39133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D1AF957E-83A0-A748-9B81-9316A17307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3000" y="6619909"/>
            <a:ext cx="2895600" cy="1016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33535478-BB09-F744-AA48-C4D516D8CF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51467" y="563683"/>
            <a:ext cx="6704151" cy="953206"/>
          </a:xfrm>
        </p:spPr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(2 lines max)</a:t>
            </a:r>
          </a:p>
        </p:txBody>
      </p:sp>
    </p:spTree>
    <p:extLst>
      <p:ext uri="{BB962C8B-B14F-4D97-AF65-F5344CB8AC3E}">
        <p14:creationId xmlns:p14="http://schemas.microsoft.com/office/powerpoint/2010/main" val="232838455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Grey Box Pho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51468" y="1724217"/>
            <a:ext cx="6704153" cy="4207040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BAE5DC5-FB39-0146-BD30-735AAEA116E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2EB56D-A175-2340-8316-CB2D73FC70C2}"/>
              </a:ext>
            </a:extLst>
          </p:cNvPr>
          <p:cNvSpPr/>
          <p:nvPr/>
        </p:nvSpPr>
        <p:spPr>
          <a:xfrm>
            <a:off x="8229600" y="0"/>
            <a:ext cx="3962400" cy="646750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AEB60818-A426-D644-9EEA-D2FB1CBDFB5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628715" y="522290"/>
            <a:ext cx="3169920" cy="43890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Click photo icon below to insert picture</a:t>
            </a:r>
            <a:br>
              <a:rPr lang="en-US" dirty="0"/>
            </a:br>
            <a:r>
              <a:rPr lang="en-US" dirty="0"/>
              <a:t>(if replacing picture, you will have to reset your crop area)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268D0C9-754D-3549-A85F-E4D12B945CFD}"/>
              </a:ext>
            </a:extLst>
          </p:cNvPr>
          <p:cNvSpPr/>
          <p:nvPr/>
        </p:nvSpPr>
        <p:spPr>
          <a:xfrm>
            <a:off x="8229600" y="6388101"/>
            <a:ext cx="3962400" cy="1016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1407978-2063-994B-8F55-2B17C2C63E1F}"/>
              </a:ext>
            </a:extLst>
          </p:cNvPr>
          <p:cNvSpPr/>
          <p:nvPr/>
        </p:nvSpPr>
        <p:spPr>
          <a:xfrm>
            <a:off x="8229600" y="6467507"/>
            <a:ext cx="3962400" cy="39133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D1AF957E-83A0-A748-9B81-9316A17307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3000" y="6619909"/>
            <a:ext cx="2895600" cy="1016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E1AB0B6-56F4-BB48-B4B8-C9BAEA02B3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51467" y="563683"/>
            <a:ext cx="6704151" cy="953206"/>
          </a:xfrm>
        </p:spPr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(2 lines max)</a:t>
            </a:r>
          </a:p>
        </p:txBody>
      </p:sp>
    </p:spTree>
    <p:extLst>
      <p:ext uri="{BB962C8B-B14F-4D97-AF65-F5344CB8AC3E}">
        <p14:creationId xmlns:p14="http://schemas.microsoft.com/office/powerpoint/2010/main" val="325817075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25992-890C-EC4B-B676-6CCEF133B8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50868" y="1709760"/>
            <a:ext cx="10409299" cy="2852737"/>
          </a:xfrm>
        </p:spPr>
        <p:txBody>
          <a:bodyPr anchor="ctr" anchorCtr="0"/>
          <a:lstStyle>
            <a:lvl1pPr>
              <a:defRPr sz="480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5303FD-B916-FD4E-85C2-3EBF655BC1F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50867" y="4589485"/>
            <a:ext cx="104093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43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286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43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57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7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285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1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8FDE18-9616-B043-9C71-522DAD29B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32FF7A-5905-EB40-919B-9225D0871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C7509E-6005-DB4B-9578-84532E5F8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38229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C0D34-E50C-7946-9657-29EA34F401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(Reduce font for title longer than 2 lines)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BFFB48-1F38-8C46-B4B3-0871CA9880E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1151465" y="1739901"/>
            <a:ext cx="5081651" cy="4351338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C7F5AB-BF51-4044-8164-B8ADFB34B0A6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485465" y="1739901"/>
            <a:ext cx="5081651" cy="4351338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73E568-D8E9-CE46-B564-4CAF0B6E4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3C80FD-FB7C-F246-A242-07AFCB295C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FBDEBE-950D-C343-A00C-8D9FA1E33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EFAD39-1750-3342-8CA4-A45556007C2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532007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C0D34-E50C-7946-9657-29EA34F401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(Reduce font for title longer than 2 lines)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BFFB48-1F38-8C46-B4B3-0871CA9880E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1151465" y="2413021"/>
            <a:ext cx="5081651" cy="3763963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C7F5AB-BF51-4044-8164-B8ADFB34B0A6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485465" y="2413021"/>
            <a:ext cx="5081651" cy="3763963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73E568-D8E9-CE46-B564-4CAF0B6E4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3C80FD-FB7C-F246-A242-07AFCB295C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FBDEBE-950D-C343-A00C-8D9FA1E33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BAE5DC5-FB39-0146-BD30-735AAEA116E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172D795B-85F6-1F49-922A-F4131787307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151529" y="1589090"/>
            <a:ext cx="5081587" cy="766763"/>
          </a:xfrm>
        </p:spPr>
        <p:txBody>
          <a:bodyPr anchor="b"/>
          <a:lstStyle>
            <a:lvl1pPr marL="0" indent="0">
              <a:buNone/>
              <a:defRPr sz="2600" b="1"/>
            </a:lvl1pPr>
            <a:lvl2pPr marL="457143" indent="0">
              <a:buNone/>
              <a:defRPr sz="2000" b="1"/>
            </a:lvl2pPr>
            <a:lvl3pPr marL="914286" indent="0">
              <a:buNone/>
              <a:defRPr sz="1800" b="1"/>
            </a:lvl3pPr>
            <a:lvl4pPr marL="1371430" indent="0">
              <a:buNone/>
              <a:defRPr sz="1600" b="1"/>
            </a:lvl4pPr>
            <a:lvl5pPr marL="1828573" indent="0">
              <a:buNone/>
              <a:defRPr sz="1600" b="1"/>
            </a:lvl5pPr>
            <a:lvl6pPr marL="2285718" indent="0">
              <a:buNone/>
              <a:defRPr sz="1600" b="1"/>
            </a:lvl6pPr>
            <a:lvl7pPr marL="2742858" indent="0">
              <a:buNone/>
              <a:defRPr sz="1600" b="1"/>
            </a:lvl7pPr>
            <a:lvl8pPr marL="3200000" indent="0">
              <a:buNone/>
              <a:defRPr sz="1600" b="1"/>
            </a:lvl8pPr>
            <a:lvl9pPr marL="3657143" indent="0">
              <a:buNone/>
              <a:defRPr sz="1600" b="1"/>
            </a:lvl9pPr>
          </a:lstStyle>
          <a:p>
            <a:pPr lvl="0"/>
            <a:r>
              <a:rPr lang="en-US" dirty="0"/>
              <a:t>Click to edit subhead 1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B4E34B4F-F908-104C-90F3-5135E2E8C74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483941" y="1589090"/>
            <a:ext cx="5081587" cy="766763"/>
          </a:xfrm>
        </p:spPr>
        <p:txBody>
          <a:bodyPr anchor="b"/>
          <a:lstStyle>
            <a:lvl1pPr marL="0" indent="0">
              <a:buNone/>
              <a:defRPr sz="2600" b="1"/>
            </a:lvl1pPr>
            <a:lvl2pPr marL="457143" indent="0">
              <a:buNone/>
              <a:defRPr sz="2000" b="1"/>
            </a:lvl2pPr>
            <a:lvl3pPr marL="914286" indent="0">
              <a:buNone/>
              <a:defRPr sz="1800" b="1"/>
            </a:lvl3pPr>
            <a:lvl4pPr marL="1371430" indent="0">
              <a:buNone/>
              <a:defRPr sz="1600" b="1"/>
            </a:lvl4pPr>
            <a:lvl5pPr marL="1828573" indent="0">
              <a:buNone/>
              <a:defRPr sz="1600" b="1"/>
            </a:lvl5pPr>
            <a:lvl6pPr marL="2285718" indent="0">
              <a:buNone/>
              <a:defRPr sz="1600" b="1"/>
            </a:lvl6pPr>
            <a:lvl7pPr marL="2742858" indent="0">
              <a:buNone/>
              <a:defRPr sz="1600" b="1"/>
            </a:lvl7pPr>
            <a:lvl8pPr marL="3200000" indent="0">
              <a:buNone/>
              <a:defRPr sz="1600" b="1"/>
            </a:lvl8pPr>
            <a:lvl9pPr marL="3657143" indent="0">
              <a:buNone/>
              <a:defRPr sz="1600" b="1"/>
            </a:lvl9pPr>
          </a:lstStyle>
          <a:p>
            <a:pPr lvl="0"/>
            <a:r>
              <a:rPr lang="en-US" dirty="0"/>
              <a:t>Click to edit subhead 2 </a:t>
            </a:r>
          </a:p>
        </p:txBody>
      </p:sp>
    </p:spTree>
    <p:extLst>
      <p:ext uri="{BB962C8B-B14F-4D97-AF65-F5344CB8AC3E}">
        <p14:creationId xmlns:p14="http://schemas.microsoft.com/office/powerpoint/2010/main" val="17900851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BE883-4ADA-CB4E-868F-5945407630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353DDB-6167-4C4A-A4B6-F713868139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989D35-A46F-A04F-82AC-41890ECAE4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B107553-B78D-9141-BB49-C7FBD72655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43F9B08-A7DA-E94D-9FBC-9AD32B8AC96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8050240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A5D4BE69-B78E-4B48-87DD-DE8784479E3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64902BDC-49EE-4EAF-95D9-F6F740D956DC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CE5E1DA-8DF7-FF44-A92B-B9359153D13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13A70DC8-5EFB-4821-940E-F9EB00C1E546}"/>
              </a:ext>
            </a:extLst>
          </p:cNvPr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31144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5584" y="538163"/>
            <a:ext cx="10835216" cy="75723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20186" y="1552575"/>
            <a:ext cx="5327649" cy="41163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51035" y="1552575"/>
            <a:ext cx="5329767" cy="41163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26E89807-69A1-4BB3-9A63-6853941DDAD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182ECA82-E7CD-40D0-A4E4-45D323CE85EF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BAE5DC5-FB39-0146-BD30-735AAEA116E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A2372A49-8BEA-4D75-AC46-90B9B61A36E0}"/>
              </a:ext>
            </a:extLst>
          </p:cNvPr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84695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283200" y="1507988"/>
            <a:ext cx="6604000" cy="2225812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800" b="1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Title of Presentation</a:t>
            </a:r>
          </a:p>
          <a:p>
            <a:endParaRPr lang="en-US" dirty="0"/>
          </a:p>
          <a:p>
            <a:r>
              <a:rPr lang="en-US" dirty="0"/>
              <a:t>Name of Speaker </a:t>
            </a: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5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5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5"/>
            <a:ext cx="2844800" cy="365125"/>
          </a:xfrm>
        </p:spPr>
        <p:txBody>
          <a:bodyPr/>
          <a:lstStyle/>
          <a:p>
            <a:fld id="{31EAF185-A7E7-4AD6-8E14-8ADD45C5D54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8229600" y="4038600"/>
            <a:ext cx="3657600" cy="609600"/>
          </a:xfrm>
        </p:spPr>
        <p:txBody>
          <a:bodyPr>
            <a:normAutofit/>
          </a:bodyPr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4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City, State</a:t>
            </a: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Date</a:t>
            </a:r>
          </a:p>
        </p:txBody>
      </p:sp>
      <p:pic>
        <p:nvPicPr>
          <p:cNvPr id="12" name="Picture 11"/>
          <p:cNvPicPr/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 bwMode="auto">
          <a:xfrm>
            <a:off x="0" y="4876800"/>
            <a:ext cx="12192000" cy="1981200"/>
          </a:xfrm>
          <a:prstGeom prst="rect">
            <a:avLst/>
          </a:prstGeom>
          <a:noFill/>
        </p:spPr>
      </p:pic>
      <p:grpSp>
        <p:nvGrpSpPr>
          <p:cNvPr id="2" name="Group 1"/>
          <p:cNvGrpSpPr/>
          <p:nvPr userDrawn="1"/>
        </p:nvGrpSpPr>
        <p:grpSpPr>
          <a:xfrm>
            <a:off x="203201" y="1531938"/>
            <a:ext cx="4646083" cy="2506662"/>
            <a:chOff x="457200" y="2039416"/>
            <a:chExt cx="3484562" cy="2506662"/>
          </a:xfrm>
        </p:grpSpPr>
        <p:pic>
          <p:nvPicPr>
            <p:cNvPr id="15" name="Picture 23" descr="LWR_Logo-Color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57200" y="2039416"/>
              <a:ext cx="3484562" cy="1898650"/>
            </a:xfrm>
            <a:prstGeom prst="rect">
              <a:avLst/>
            </a:prstGeom>
            <a:noFill/>
          </p:spPr>
        </p:pic>
        <p:sp>
          <p:nvSpPr>
            <p:cNvPr id="14" name="Title 1"/>
            <p:cNvSpPr txBox="1">
              <a:spLocks/>
            </p:cNvSpPr>
            <p:nvPr userDrawn="1"/>
          </p:nvSpPr>
          <p:spPr>
            <a:xfrm>
              <a:off x="512762" y="3906316"/>
              <a:ext cx="3352800" cy="6397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spcBef>
                  <a:spcPct val="0"/>
                </a:spcBef>
                <a:buNone/>
                <a:defRPr sz="2800" b="1" kern="1200">
                  <a:solidFill>
                    <a:srgbClr val="6C8F9A"/>
                  </a:solidFill>
                  <a:latin typeface="Arial Black" pitchFamily="34" charset="0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2000" dirty="0"/>
                <a:t>https://lwrs.inl.gov</a:t>
              </a:r>
            </a:p>
          </p:txBody>
        </p:sp>
      </p:grp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2"/>
          <p:cNvSpPr txBox="1">
            <a:spLocks noChangeArrowheads="1"/>
          </p:cNvSpPr>
          <p:nvPr/>
        </p:nvSpPr>
        <p:spPr bwMode="auto">
          <a:xfrm>
            <a:off x="4610100" y="4608513"/>
            <a:ext cx="2971800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/>
            <a:r>
              <a:rPr lang="en-US" altLang="en-US" sz="2100" i="1" dirty="0">
                <a:solidFill>
                  <a:srgbClr val="005976"/>
                </a:solidFill>
                <a:latin typeface="Helvetica" charset="0"/>
                <a:ea typeface="Helvetica" charset="0"/>
                <a:cs typeface="Helvetica" charset="0"/>
              </a:rPr>
              <a:t>http://lwrs.inl.gov</a:t>
            </a:r>
          </a:p>
        </p:txBody>
      </p:sp>
      <p:sp>
        <p:nvSpPr>
          <p:cNvPr id="6" name="Rectangle 5"/>
          <p:cNvSpPr/>
          <p:nvPr/>
        </p:nvSpPr>
        <p:spPr>
          <a:xfrm>
            <a:off x="-11110" y="0"/>
            <a:ext cx="3823041" cy="17414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7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58818" y="1391608"/>
            <a:ext cx="6016031" cy="18261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019" y="3580978"/>
            <a:ext cx="9664700" cy="66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5812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B070EB-D856-DF42-910F-5DD6B50BA5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222071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61565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B333A-72E1-4C43-9610-71B6A8F747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D169E0-02E9-EF4C-B91A-215CBB42AC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36873B-C248-0C40-A9A8-A52EE4192C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414163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4106EC-1BCD-E04E-88E4-83BC67CA6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E2B84FA-09A8-594C-9D62-8A82D1E6FD8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8FCA60-BABD-CF42-8D6F-D9AD65583C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684876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6" Type="http://schemas.openxmlformats.org/officeDocument/2006/relationships/image" Target="../media/image1.emf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image" Target="../media/image5.png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image" Target="../media/image4.png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48.xml"/><Relationship Id="rId18" Type="http://schemas.openxmlformats.org/officeDocument/2006/relationships/slideLayout" Target="../slideLayouts/slideLayout53.xml"/><Relationship Id="rId3" Type="http://schemas.openxmlformats.org/officeDocument/2006/relationships/slideLayout" Target="../slideLayouts/slideLayout38.xml"/><Relationship Id="rId21" Type="http://schemas.openxmlformats.org/officeDocument/2006/relationships/image" Target="../media/image13.png"/><Relationship Id="rId7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7.xml"/><Relationship Id="rId17" Type="http://schemas.openxmlformats.org/officeDocument/2006/relationships/slideLayout" Target="../slideLayouts/slideLayout52.xml"/><Relationship Id="rId2" Type="http://schemas.openxmlformats.org/officeDocument/2006/relationships/slideLayout" Target="../slideLayouts/slideLayout37.xml"/><Relationship Id="rId16" Type="http://schemas.openxmlformats.org/officeDocument/2006/relationships/slideLayout" Target="../slideLayouts/slideLayout51.xml"/><Relationship Id="rId20" Type="http://schemas.openxmlformats.org/officeDocument/2006/relationships/image" Target="../media/image12.emf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5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45.xml"/><Relationship Id="rId19" Type="http://schemas.openxmlformats.org/officeDocument/2006/relationships/theme" Target="../theme/theme4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Relationship Id="rId14" Type="http://schemas.openxmlformats.org/officeDocument/2006/relationships/slideLayout" Target="../slideLayouts/slideLayout49.xml"/><Relationship Id="rId22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601997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  <p:sldLayoutId id="2147483660" r:id="rId4"/>
    <p:sldLayoutId id="2147483661" r:id="rId5"/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DAHO NATIONAL LABORATORY">
            <a:extLst>
              <a:ext uri="{FF2B5EF4-FFF2-40B4-BE49-F238E27FC236}">
                <a16:creationId xmlns:a16="http://schemas.microsoft.com/office/drawing/2014/main" id="{C491F914-E346-2146-A51D-D37D67DBC113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8944584" y="6543675"/>
            <a:ext cx="2768600" cy="127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682502A-5BF2-8845-923F-AAF24377F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151" y="558603"/>
            <a:ext cx="10415648" cy="510876"/>
          </a:xfrm>
          <a:prstGeom prst="rect">
            <a:avLst/>
          </a:prstGeom>
        </p:spPr>
        <p:txBody>
          <a:bodyPr vert="horz" lIns="0" tIns="0" rIns="91440" bIns="45720" rtlCol="0" anchor="t" anchorCtr="0">
            <a:noAutofit/>
          </a:bodyPr>
          <a:lstStyle/>
          <a:p>
            <a:r>
              <a:rPr lang="en-US"/>
              <a:t>Click to edit Master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7B4A4D-34FE-994A-AFE8-DCF682312F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5600" y="1277441"/>
            <a:ext cx="10998199" cy="4813798"/>
          </a:xfrm>
          <a:prstGeom prst="rect">
            <a:avLst/>
          </a:prstGeom>
        </p:spPr>
        <p:txBody>
          <a:bodyPr vert="horz" lIns="0" tIns="0" rIns="91440" bIns="45720" rtlCol="0">
            <a:noAutofit/>
          </a:bodyPr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00CF24-C629-E54C-BA9B-20518F01F0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96001" y="6492875"/>
            <a:ext cx="1546302" cy="365125"/>
          </a:xfrm>
          <a:prstGeom prst="rect">
            <a:avLst/>
          </a:prstGeom>
        </p:spPr>
        <p:txBody>
          <a:bodyPr vert="horz" lIns="91440" tIns="45720" rIns="91440" bIns="155448" rtlCol="0" anchor="ctr"/>
          <a:lstStyle>
            <a:lvl1pPr algn="l">
              <a:defRPr sz="1000">
                <a:solidFill>
                  <a:schemeClr val="accent6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7CD4A3B-E186-AB40-96C6-355AF9A6FE76}" type="datetimeFigureOut">
              <a:rPr lang="en-US" smtClean="0"/>
              <a:pPr/>
              <a:t>7/24/22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334D85-E219-4F49-88C8-4DC17F06DE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38150" y="6492875"/>
            <a:ext cx="5060066" cy="365125"/>
          </a:xfrm>
          <a:prstGeom prst="rect">
            <a:avLst/>
          </a:prstGeom>
        </p:spPr>
        <p:txBody>
          <a:bodyPr vert="horz" lIns="91440" tIns="45720" rIns="91440" bIns="155448" rtlCol="0" anchor="ctr"/>
          <a:lstStyle>
            <a:lvl1pPr algn="ctr">
              <a:defRPr sz="1000">
                <a:solidFill>
                  <a:schemeClr val="accent6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57F2A8-2F01-4745-8AFB-4EEC8D271D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55020" y="6492875"/>
            <a:ext cx="434428" cy="365125"/>
          </a:xfrm>
          <a:prstGeom prst="rect">
            <a:avLst/>
          </a:prstGeom>
        </p:spPr>
        <p:txBody>
          <a:bodyPr vert="horz" lIns="91440" tIns="45720" rIns="91440" bIns="155448" rtlCol="0" anchor="ctr"/>
          <a:lstStyle>
            <a:lvl1pPr algn="ctr">
              <a:defRPr sz="1000" b="1">
                <a:solidFill>
                  <a:schemeClr val="accent6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2B577FA-F7D9-2C48-919F-F962E3BF952F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5" name="blue/green box top">
            <a:extLst>
              <a:ext uri="{FF2B5EF4-FFF2-40B4-BE49-F238E27FC236}">
                <a16:creationId xmlns:a16="http://schemas.microsoft.com/office/drawing/2014/main" id="{2FE8E780-1DE8-B245-8215-3ECC2513C073}"/>
              </a:ext>
            </a:extLst>
          </p:cNvPr>
          <p:cNvGrpSpPr/>
          <p:nvPr userDrawn="1"/>
        </p:nvGrpSpPr>
        <p:grpSpPr>
          <a:xfrm>
            <a:off x="0" y="522288"/>
            <a:ext cx="744467" cy="547190"/>
            <a:chOff x="0" y="711956"/>
            <a:chExt cx="3721100" cy="620205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0A2A1D5-CB4B-1A40-8711-4F412AA9927B}"/>
                </a:ext>
              </a:extLst>
            </p:cNvPr>
            <p:cNvSpPr/>
            <p:nvPr userDrawn="1"/>
          </p:nvSpPr>
          <p:spPr>
            <a:xfrm rot="10800000">
              <a:off x="0" y="711956"/>
              <a:ext cx="3721100" cy="52228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2B5F476-DD08-5B45-A331-21193BD3472A}"/>
                </a:ext>
              </a:extLst>
            </p:cNvPr>
            <p:cNvSpPr/>
            <p:nvPr userDrawn="1"/>
          </p:nvSpPr>
          <p:spPr>
            <a:xfrm rot="10800000">
              <a:off x="0" y="1234244"/>
              <a:ext cx="3721100" cy="9791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469454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  <p:sldLayoutId id="2147483721" r:id="rId12"/>
    <p:sldLayoutId id="2147483722" r:id="rId13"/>
    <p:sldLayoutId id="2147483723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i="0" kern="1200">
          <a:solidFill>
            <a:schemeClr val="tx2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bg2"/>
        </a:buClr>
        <a:buFont typeface="Arial" panose="020B0604020202020204" pitchFamily="34" charset="0"/>
        <a:buChar char="•"/>
        <a:defRPr sz="2200" b="0" i="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−"/>
        <a:defRPr sz="2200" b="0" i="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•"/>
        <a:defRPr sz="2200" b="0" i="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−"/>
        <a:defRPr sz="2200" b="0" i="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•"/>
        <a:defRPr sz="2200" b="0" i="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orient="horz" pos="4200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48800" y="649287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9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1BAE5DC5-FB39-0146-BD30-735AAEA116E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29" name="Title Placeholder 1"/>
          <p:cNvSpPr>
            <a:spLocks noGrp="1"/>
          </p:cNvSpPr>
          <p:nvPr>
            <p:ph type="title"/>
          </p:nvPr>
        </p:nvSpPr>
        <p:spPr bwMode="auto">
          <a:xfrm>
            <a:off x="2667000" y="633413"/>
            <a:ext cx="8964613" cy="56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1030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61700" y="1916575"/>
            <a:ext cx="11277600" cy="396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</p:txBody>
      </p:sp>
      <p:pic>
        <p:nvPicPr>
          <p:cNvPr id="9" name="Picture 4"/>
          <p:cNvPicPr>
            <a:picLocks noChangeAspect="1" noChangeArrowheads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10800000">
            <a:off x="0" y="5811714"/>
            <a:ext cx="12192000" cy="104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6275" y="504584"/>
            <a:ext cx="2107556" cy="8529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040782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55" r:id="rId9"/>
    <p:sldLayoutId id="2147483654" r:id="rId10"/>
  </p:sldLayoutIdLs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800" b="1" kern="1200">
          <a:solidFill>
            <a:srgbClr val="005976"/>
          </a:solidFill>
          <a:latin typeface="Arial Black" charset="0"/>
          <a:ea typeface="Arial Black" charset="0"/>
          <a:cs typeface="Arial Black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800" b="1">
          <a:solidFill>
            <a:srgbClr val="6C8F9B"/>
          </a:solidFill>
          <a:latin typeface="Arial Black" charset="0"/>
          <a:ea typeface="Arial Black" charset="0"/>
          <a:cs typeface="Arial Black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800" b="1">
          <a:solidFill>
            <a:srgbClr val="6C8F9B"/>
          </a:solidFill>
          <a:latin typeface="Arial Black" charset="0"/>
          <a:ea typeface="Arial Black" charset="0"/>
          <a:cs typeface="Arial Black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800" b="1">
          <a:solidFill>
            <a:srgbClr val="6C8F9B"/>
          </a:solidFill>
          <a:latin typeface="Arial Black" charset="0"/>
          <a:ea typeface="Arial Black" charset="0"/>
          <a:cs typeface="Arial Black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800" b="1">
          <a:solidFill>
            <a:srgbClr val="6C8F9B"/>
          </a:solidFill>
          <a:latin typeface="Arial Black" charset="0"/>
          <a:ea typeface="Arial Black" charset="0"/>
          <a:cs typeface="Arial Black" charset="0"/>
        </a:defRPr>
      </a:lvl5pPr>
      <a:lvl6pPr marL="3429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800" b="1">
          <a:solidFill>
            <a:srgbClr val="6C8F9B"/>
          </a:solidFill>
          <a:latin typeface="Arial Black" charset="0"/>
          <a:ea typeface="Arial Black" charset="0"/>
          <a:cs typeface="Arial Black" charset="0"/>
        </a:defRPr>
      </a:lvl6pPr>
      <a:lvl7pPr marL="685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800" b="1">
          <a:solidFill>
            <a:srgbClr val="6C8F9B"/>
          </a:solidFill>
          <a:latin typeface="Arial Black" charset="0"/>
          <a:ea typeface="Arial Black" charset="0"/>
          <a:cs typeface="Arial Black" charset="0"/>
        </a:defRPr>
      </a:lvl7pPr>
      <a:lvl8pPr marL="10287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800" b="1">
          <a:solidFill>
            <a:srgbClr val="6C8F9B"/>
          </a:solidFill>
          <a:latin typeface="Arial Black" charset="0"/>
          <a:ea typeface="Arial Black" charset="0"/>
          <a:cs typeface="Arial Black" charset="0"/>
        </a:defRPr>
      </a:lvl8pPr>
      <a:lvl9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800" b="1">
          <a:solidFill>
            <a:srgbClr val="6C8F9B"/>
          </a:solidFill>
          <a:latin typeface="Arial Black" charset="0"/>
          <a:ea typeface="Arial Black" charset="0"/>
          <a:cs typeface="Arial Black" charset="0"/>
        </a:defRPr>
      </a:lvl9pPr>
    </p:titleStyle>
    <p:bodyStyle>
      <a:lvl1pPr marL="171450" indent="-239316" algn="l" rtl="0" eaLnBrk="1" fontAlgn="base" hangingPunct="1">
        <a:lnSpc>
          <a:spcPts val="1350"/>
        </a:lnSpc>
        <a:spcBef>
          <a:spcPts val="450"/>
        </a:spcBef>
        <a:spcAft>
          <a:spcPct val="0"/>
        </a:spcAft>
        <a:buClr>
          <a:srgbClr val="6C8F9B"/>
        </a:buClr>
        <a:buSzPct val="125000"/>
        <a:buFont typeface="Arial" charset="0"/>
        <a:buChar char="•"/>
        <a:defRPr kern="1200">
          <a:solidFill>
            <a:schemeClr val="tx1"/>
          </a:solidFill>
          <a:latin typeface="Arial" charset="0"/>
          <a:ea typeface="Arial" charset="0"/>
          <a:cs typeface="Arial" charset="0"/>
        </a:defRPr>
      </a:lvl1pPr>
      <a:lvl2pPr marL="514350" indent="-239316" algn="l" rtl="0" eaLnBrk="1" fontAlgn="base" hangingPunct="1">
        <a:lnSpc>
          <a:spcPts val="1350"/>
        </a:lnSpc>
        <a:spcBef>
          <a:spcPts val="450"/>
        </a:spcBef>
        <a:spcAft>
          <a:spcPct val="0"/>
        </a:spcAft>
        <a:buClr>
          <a:srgbClr val="6C8F9B"/>
        </a:buClr>
        <a:buSzPct val="75000"/>
        <a:buFont typeface="Courier New" charset="0"/>
        <a:buChar char="o"/>
        <a:defRPr sz="12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2pPr>
      <a:lvl3pPr marL="857250" indent="-239316" algn="l" rtl="0" eaLnBrk="1" fontAlgn="base" hangingPunct="1">
        <a:lnSpc>
          <a:spcPts val="1350"/>
        </a:lnSpc>
        <a:spcBef>
          <a:spcPts val="450"/>
        </a:spcBef>
        <a:spcAft>
          <a:spcPct val="0"/>
        </a:spcAft>
        <a:buClr>
          <a:srgbClr val="6C8F9B"/>
        </a:buClr>
        <a:buFont typeface="Arial" charset="0"/>
        <a:buChar char="•"/>
        <a:defRPr sz="1050" kern="1200">
          <a:solidFill>
            <a:schemeClr val="tx1"/>
          </a:solidFill>
          <a:latin typeface="Arial" charset="0"/>
          <a:ea typeface="Arial" charset="0"/>
          <a:cs typeface="Arial" charset="0"/>
        </a:defRPr>
      </a:lvl3pPr>
      <a:lvl4pPr marL="1200150" indent="-171450" algn="l" rtl="0" eaLnBrk="1" fontAlgn="base" hangingPunct="1">
        <a:lnSpc>
          <a:spcPct val="90000"/>
        </a:lnSpc>
        <a:spcBef>
          <a:spcPts val="375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Arial" charset="0"/>
          <a:cs typeface="Arial" charset="0"/>
        </a:defRPr>
      </a:lvl4pPr>
      <a:lvl5pPr marL="1543050" indent="-171450" algn="l" rtl="0" eaLnBrk="1" fontAlgn="base" hangingPunct="1">
        <a:lnSpc>
          <a:spcPct val="90000"/>
        </a:lnSpc>
        <a:spcBef>
          <a:spcPts val="375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Arial" charset="0"/>
          <a:cs typeface="Arial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07D210B3-B8C7-ED4A-B63C-D5FF8E7BB9EC}"/>
              </a:ext>
            </a:extLst>
          </p:cNvPr>
          <p:cNvSpPr/>
          <p:nvPr/>
        </p:nvSpPr>
        <p:spPr>
          <a:xfrm>
            <a:off x="8229600" y="6388101"/>
            <a:ext cx="3962400" cy="1016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0B5F62F-9D9E-F142-ADA7-4D30A824891C}"/>
              </a:ext>
            </a:extLst>
          </p:cNvPr>
          <p:cNvSpPr/>
          <p:nvPr/>
        </p:nvSpPr>
        <p:spPr>
          <a:xfrm>
            <a:off x="8229600" y="6467507"/>
            <a:ext cx="3962400" cy="39133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63D43C0-92BC-234F-9952-A682F23BFF92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763000" y="6619909"/>
            <a:ext cx="2895600" cy="1016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682502A-5BF2-8845-923F-AAF24377F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1465" y="563683"/>
            <a:ext cx="10415648" cy="953206"/>
          </a:xfrm>
          <a:prstGeom prst="rect">
            <a:avLst/>
          </a:prstGeom>
        </p:spPr>
        <p:txBody>
          <a:bodyPr vert="horz" lIns="0" tIns="0" rIns="91440" bIns="45720" rtlCol="0" anchor="t" anchorCtr="0">
            <a:noAutofit/>
          </a:bodyPr>
          <a:lstStyle/>
          <a:p>
            <a:r>
              <a:rPr lang="en-US" dirty="0"/>
              <a:t>Click to edit Master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7B4A4D-34FE-994A-AFE8-DCF682312F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51476" y="1724849"/>
            <a:ext cx="10415649" cy="4351338"/>
          </a:xfrm>
          <a:prstGeom prst="rect">
            <a:avLst/>
          </a:prstGeom>
        </p:spPr>
        <p:txBody>
          <a:bodyPr vert="horz" lIns="0" tIns="0" rIns="91440" bIns="45720" rtlCol="0">
            <a:noAutofit/>
          </a:bodyPr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00CF24-C629-E54C-BA9B-20518F01F0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289500" y="6586270"/>
            <a:ext cx="1832793" cy="271751"/>
          </a:xfrm>
          <a:prstGeom prst="rect">
            <a:avLst/>
          </a:prstGeom>
        </p:spPr>
        <p:txBody>
          <a:bodyPr vert="horz" lIns="91440" tIns="45720" rIns="91440" bIns="155448" rtlCol="0" anchor="ctr"/>
          <a:lstStyle>
            <a:lvl1pPr algn="l">
              <a:defRPr sz="1000">
                <a:solidFill>
                  <a:schemeClr val="accent6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334D85-E219-4F49-88C8-4DC17F06DE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38149" y="6586270"/>
            <a:ext cx="4131563" cy="271751"/>
          </a:xfrm>
          <a:prstGeom prst="rect">
            <a:avLst/>
          </a:prstGeom>
        </p:spPr>
        <p:txBody>
          <a:bodyPr vert="horz" lIns="91440" tIns="45720" rIns="91440" bIns="155448" rtlCol="0" anchor="ctr"/>
          <a:lstStyle>
            <a:lvl1pPr algn="ctr">
              <a:defRPr sz="1000">
                <a:solidFill>
                  <a:schemeClr val="accent6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57F2A8-2F01-4745-8AFB-4EEC8D271D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55024" y="6586270"/>
            <a:ext cx="563341" cy="271751"/>
          </a:xfrm>
          <a:prstGeom prst="rect">
            <a:avLst/>
          </a:prstGeom>
        </p:spPr>
        <p:txBody>
          <a:bodyPr vert="horz" lIns="91440" tIns="45720" rIns="91440" bIns="155448" rtlCol="0" anchor="ctr"/>
          <a:lstStyle>
            <a:lvl1pPr algn="ctr">
              <a:defRPr sz="1000" b="1">
                <a:solidFill>
                  <a:schemeClr val="accent6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2B577FA-F7D9-2C48-919F-F962E3BF952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5EA1D66-26A4-C44F-988F-6813FE48627D}"/>
              </a:ext>
            </a:extLst>
          </p:cNvPr>
          <p:cNvSpPr/>
          <p:nvPr/>
        </p:nvSpPr>
        <p:spPr>
          <a:xfrm rot="10800000">
            <a:off x="2" y="906938"/>
            <a:ext cx="846665" cy="1016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08A12C7-77E3-134E-8985-67A2080D7414}"/>
              </a:ext>
            </a:extLst>
          </p:cNvPr>
          <p:cNvSpPr/>
          <p:nvPr/>
        </p:nvSpPr>
        <p:spPr>
          <a:xfrm rot="10800000">
            <a:off x="2" y="541010"/>
            <a:ext cx="846665" cy="39133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1701" y="504584"/>
            <a:ext cx="2810075" cy="8529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4"/>
          <p:cNvPicPr>
            <a:picLocks noChangeAspect="1" noChangeArrowheads="1"/>
          </p:cNvPicPr>
          <p:nvPr userDrawn="1"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10800000">
            <a:off x="0" y="5811714"/>
            <a:ext cx="12192000" cy="104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35166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  <p:sldLayoutId id="2147483694" r:id="rId17"/>
    <p:sldLayoutId id="2147483695" r:id="rId18"/>
  </p:sldLayoutIdLst>
  <p:hf hdr="0" dt="0"/>
  <p:txStyles>
    <p:titleStyle>
      <a:lvl1pPr algn="l" defTabSz="914286" rtl="0" eaLnBrk="1" latinLnBrk="0" hangingPunct="1">
        <a:lnSpc>
          <a:spcPct val="90000"/>
        </a:lnSpc>
        <a:spcBef>
          <a:spcPct val="0"/>
        </a:spcBef>
        <a:buNone/>
        <a:defRPr sz="2800" b="1" i="0" kern="1200">
          <a:solidFill>
            <a:schemeClr val="tx2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573" indent="-228573" algn="l" defTabSz="914286" rtl="0" eaLnBrk="1" latinLnBrk="0" hangingPunct="1">
        <a:lnSpc>
          <a:spcPct val="90000"/>
        </a:lnSpc>
        <a:spcBef>
          <a:spcPts val="1000"/>
        </a:spcBef>
        <a:buClr>
          <a:schemeClr val="bg2"/>
        </a:buClr>
        <a:buFont typeface="Arial" panose="020B0604020202020204" pitchFamily="34" charset="0"/>
        <a:buChar char="•"/>
        <a:defRPr sz="2000" b="0" i="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718" indent="-228573" algn="l" defTabSz="914286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−"/>
        <a:defRPr sz="2000" b="0" i="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2858" indent="-228573" algn="l" defTabSz="914286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•"/>
        <a:defRPr sz="2000" b="0" i="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000" indent="-228573" algn="l" defTabSz="914286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−"/>
        <a:defRPr sz="2000" b="0" i="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143" indent="-228573" algn="l" defTabSz="914286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•"/>
        <a:defRPr sz="2000" b="0" i="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286" indent="-228573" algn="l" defTabSz="91428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430" indent="-228573" algn="l" defTabSz="91428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573" indent="-228573" algn="l" defTabSz="91428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718" indent="-228573" algn="l" defTabSz="91428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8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43" algn="l" defTabSz="91428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86" algn="l" defTabSz="91428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30" algn="l" defTabSz="91428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73" algn="l" defTabSz="91428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18" algn="l" defTabSz="91428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858" algn="l" defTabSz="91428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algn="l" defTabSz="91428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143" algn="l" defTabSz="91428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2880" userDrawn="1">
          <p15:clr>
            <a:srgbClr val="F26B43"/>
          </p15:clr>
        </p15:guide>
        <p15:guide id="3" orient="horz" pos="4200" userDrawn="1">
          <p15:clr>
            <a:srgbClr val="F26B43"/>
          </p15:clr>
        </p15:guide>
        <p15:guide id="4" orient="horz" pos="52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0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5" Type="http://schemas.openxmlformats.org/officeDocument/2006/relationships/chart" Target="../charts/chart4.xml"/><Relationship Id="rId4" Type="http://schemas.openxmlformats.org/officeDocument/2006/relationships/chart" Target="../charts/char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8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60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12" Type="http://schemas.openxmlformats.org/officeDocument/2006/relationships/image" Target="../media/image59.png"/><Relationship Id="rId17" Type="http://schemas.openxmlformats.org/officeDocument/2006/relationships/image" Target="../media/image64.png"/><Relationship Id="rId2" Type="http://schemas.openxmlformats.org/officeDocument/2006/relationships/notesSlide" Target="../notesSlides/notesSlide23.xml"/><Relationship Id="rId16" Type="http://schemas.openxmlformats.org/officeDocument/2006/relationships/image" Target="../media/image6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3.png"/><Relationship Id="rId11" Type="http://schemas.openxmlformats.org/officeDocument/2006/relationships/image" Target="../media/image58.png"/><Relationship Id="rId5" Type="http://schemas.openxmlformats.org/officeDocument/2006/relationships/image" Target="../media/image52.png"/><Relationship Id="rId15" Type="http://schemas.openxmlformats.org/officeDocument/2006/relationships/image" Target="../media/image62.png"/><Relationship Id="rId10" Type="http://schemas.openxmlformats.org/officeDocument/2006/relationships/image" Target="../media/image57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Relationship Id="rId14" Type="http://schemas.openxmlformats.org/officeDocument/2006/relationships/image" Target="../media/image6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media" Target="https://player.vimeo.com/video/184555138?app_id=122963" TargetMode="External"/><Relationship Id="rId2" Type="http://schemas.openxmlformats.org/officeDocument/2006/relationships/video" Target="NULL" TargetMode="External"/><Relationship Id="rId1" Type="http://schemas.openxmlformats.org/officeDocument/2006/relationships/tags" Target="../tags/tag1.xml"/><Relationship Id="rId6" Type="http://schemas.openxmlformats.org/officeDocument/2006/relationships/image" Target="../media/image75.jpeg"/><Relationship Id="rId5" Type="http://schemas.openxmlformats.org/officeDocument/2006/relationships/notesSlide" Target="../notesSlides/notesSlide28.xml"/><Relationship Id="rId4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1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jpeg"/><Relationship Id="rId3" Type="http://schemas.openxmlformats.org/officeDocument/2006/relationships/image" Target="../media/image78.jpeg"/><Relationship Id="rId7" Type="http://schemas.openxmlformats.org/officeDocument/2006/relationships/image" Target="../media/image82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81.jpeg"/><Relationship Id="rId5" Type="http://schemas.openxmlformats.org/officeDocument/2006/relationships/image" Target="../media/image80.jpeg"/><Relationship Id="rId4" Type="http://schemas.openxmlformats.org/officeDocument/2006/relationships/image" Target="../media/image79.jpeg"/><Relationship Id="rId9" Type="http://schemas.openxmlformats.org/officeDocument/2006/relationships/image" Target="../media/image8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blog.otoro.net/2017/10/29/visual-evolution-strategies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Autofit/>
          </a:bodyPr>
          <a:lstStyle/>
          <a:p>
            <a:pPr>
              <a:spcBef>
                <a:spcPts val="0"/>
              </a:spcBef>
            </a:pP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Genetic Algorithms Optimizers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FD76DC-17AB-45F0-B5DE-6E751423366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82B577FA-F7D9-2C48-919F-F962E3BF952F}" type="slidenum">
              <a:rPr lang="en-US" smtClean="0"/>
              <a:pPr/>
              <a:t>1</a:t>
            </a:fld>
            <a:endParaRPr lang="en-US" dirty="0"/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3EDCBE59-E481-2EA0-1DC8-BD0C9D5521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3610" y="383510"/>
            <a:ext cx="27432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8963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617934" lvl="2" indent="0">
                  <a:lnSpc>
                    <a:spcPct val="100000"/>
                  </a:lnSpc>
                  <a:buNone/>
                </a:pPr>
                <a:r>
                  <a:rPr lang="en-US" sz="2400" b="1" dirty="0"/>
                  <a:t>Termination Criteria:</a:t>
                </a:r>
              </a:p>
              <a:p>
                <a:pPr marL="617934" lvl="2" indent="0">
                  <a:lnSpc>
                    <a:spcPct val="100000"/>
                  </a:lnSpc>
                  <a:buNone/>
                </a:pPr>
                <a:r>
                  <a:rPr lang="en-US" sz="2400" b="1" dirty="0"/>
                  <a:t>	P-average Hausdorff Distance (AHDp)</a:t>
                </a:r>
              </a:p>
              <a:p>
                <a:pPr marL="0" lvl="2" indent="0">
                  <a:lnSpc>
                    <a:spcPct val="100000"/>
                  </a:lnSpc>
                  <a:buNone/>
                </a:pPr>
                <a:r>
                  <a:rPr lang="en-US" sz="2400" dirty="0"/>
                  <a:t>	Consider to successive generations G1,G2</a:t>
                </a:r>
              </a:p>
              <a:p>
                <a:pPr marL="617934" lvl="2" indent="0" algn="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50" b="0" i="1" smtClean="0">
                          <a:latin typeface="Cambria Math" panose="02040503050406030204" pitchFamily="18" charset="0"/>
                        </a:rPr>
                        <m:t>𝐴𝐻𝐷𝑝</m:t>
                      </m:r>
                      <m:r>
                        <a:rPr lang="en-US" sz="225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250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sz="2250" b="0" i="1" smtClean="0">
                          <a:latin typeface="Cambria Math" panose="02040503050406030204" pitchFamily="18" charset="0"/>
                        </a:rPr>
                        <m:t>1,</m:t>
                      </m:r>
                      <m:r>
                        <a:rPr lang="en-US" sz="2250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sz="2250" b="0" i="1" smtClean="0">
                          <a:latin typeface="Cambria Math" panose="02040503050406030204" pitchFamily="18" charset="0"/>
                        </a:rPr>
                        <m:t>2)=</m:t>
                      </m:r>
                      <m:r>
                        <m:rPr>
                          <m:sty m:val="p"/>
                        </m:rPr>
                        <a:rPr lang="en-US" sz="2250" b="0" i="0" smtClean="0">
                          <a:latin typeface="Cambria Math" panose="02040503050406030204" pitchFamily="18" charset="0"/>
                        </a:rPr>
                        <m:t>max</m:t>
                      </m:r>
                      <m:r>
                        <a:rPr lang="en-US" sz="2250" b="0" i="1" smtClean="0">
                          <a:latin typeface="Cambria Math" panose="02040503050406030204" pitchFamily="18" charset="0"/>
                        </a:rPr>
                        <m:t>⁡{</m:t>
                      </m:r>
                      <m:sSub>
                        <m:sSubPr>
                          <m:ctrlPr>
                            <a:rPr lang="en-US" sz="225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50" b="0" i="1" smtClean="0">
                              <a:latin typeface="Cambria Math" panose="02040503050406030204" pitchFamily="18" charset="0"/>
                            </a:rPr>
                            <m:t>𝐺𝐷</m:t>
                          </m:r>
                        </m:e>
                        <m:sub>
                          <m:r>
                            <a:rPr lang="en-US" sz="225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sz="225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25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5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  <m:r>
                            <a:rPr lang="en-US" sz="2250" b="0" i="1" smtClean="0"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sz="225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  <m:r>
                            <a:rPr lang="en-US" sz="225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sz="225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2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5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sz="2250" i="1">
                              <a:latin typeface="Cambria Math" panose="02040503050406030204" pitchFamily="18" charset="0"/>
                            </a:rPr>
                            <m:t>𝐺𝐷</m:t>
                          </m:r>
                        </m:e>
                        <m:sub>
                          <m:r>
                            <a:rPr lang="en-US" sz="2250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sz="2250" i="1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2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50" i="1">
                              <a:latin typeface="Cambria Math" panose="02040503050406030204" pitchFamily="18" charset="0"/>
                            </a:rPr>
                            <m:t>𝐺</m:t>
                          </m:r>
                          <m:r>
                            <a:rPr lang="en-US" sz="2250" i="1"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sz="2250" i="1">
                              <a:latin typeface="Cambria Math" panose="02040503050406030204" pitchFamily="18" charset="0"/>
                            </a:rPr>
                            <m:t>𝐺</m:t>
                          </m:r>
                          <m:r>
                            <a:rPr lang="en-US" sz="2250" i="1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sz="2250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2250" dirty="0"/>
              </a:p>
              <a:p>
                <a:pPr marL="617934" lvl="2" indent="0" algn="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5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50" b="0" i="1" smtClean="0">
                              <a:latin typeface="Cambria Math" panose="02040503050406030204" pitchFamily="18" charset="0"/>
                            </a:rPr>
                            <m:t>𝐺𝐷</m:t>
                          </m:r>
                        </m:e>
                        <m:sub>
                          <m:r>
                            <a:rPr lang="en-US" sz="225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d>
                        <m:dPr>
                          <m:ctrlPr>
                            <a:rPr lang="en-US" sz="225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5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  <m:r>
                            <a:rPr lang="en-US" sz="2250" b="0" i="1" smtClean="0"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sz="225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  <m:r>
                            <a:rPr lang="en-US" sz="225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sz="225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25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25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25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5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25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  <m:nary>
                                <m:naryPr>
                                  <m:chr m:val="∑"/>
                                  <m:ctrlPr>
                                    <a:rPr lang="en-US" sz="225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225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250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225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US" sz="225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250" i="1">
                                          <a:latin typeface="Cambria Math" panose="02040503050406030204" pitchFamily="18" charset="0"/>
                                        </a:rPr>
                                        <m:t>𝑑𝑖𝑠𝑡</m:t>
                                      </m:r>
                                      <m:r>
                                        <a:rPr lang="en-US" sz="225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Sup>
                                        <m:sSubSupPr>
                                          <m:ctrlPr>
                                            <a:rPr lang="en-US" sz="225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250" b="0" i="1" smtClean="0">
                                              <a:latin typeface="Cambria Math" panose="02040503050406030204" pitchFamily="18" charset="0"/>
                                            </a:rPr>
                                            <m:t>𝑔</m:t>
                                          </m:r>
                                        </m:e>
                                        <m:sub>
                                          <m:r>
                                            <a:rPr lang="en-US" sz="225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  <m:sup>
                                          <m:r>
                                            <a:rPr lang="en-US" sz="2250" b="0" i="1" smtClean="0">
                                              <a:latin typeface="Cambria Math" panose="02040503050406030204" pitchFamily="18" charset="0"/>
                                            </a:rPr>
                                            <m:t>(1)</m:t>
                                          </m:r>
                                        </m:sup>
                                      </m:sSubSup>
                                      <m:r>
                                        <a:rPr lang="en-US" sz="225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250" i="1"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  <m:r>
                                        <a:rPr lang="en-US" sz="2250" i="1">
                                          <a:latin typeface="Cambria Math" panose="02040503050406030204" pitchFamily="18" charset="0"/>
                                        </a:rPr>
                                        <m:t>2)</m:t>
                                      </m:r>
                                    </m:e>
                                    <m:sup>
                                      <m:r>
                                        <a:rPr lang="en-US" sz="225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lang="en-US" sz="225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5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25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sz="2250" b="0" i="1" dirty="0">
                  <a:latin typeface="Cambria Math" panose="02040503050406030204" pitchFamily="18" charset="0"/>
                </a:endParaRPr>
              </a:p>
              <a:p>
                <a:pPr marL="617934" lvl="2" indent="0" algn="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5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sz="2250" i="1">
                              <a:latin typeface="Cambria Math" panose="02040503050406030204" pitchFamily="18" charset="0"/>
                            </a:rPr>
                            <m:t>𝐺𝐷</m:t>
                          </m:r>
                        </m:e>
                        <m:sub>
                          <m:r>
                            <a:rPr lang="en-US" sz="2250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d>
                        <m:dPr>
                          <m:ctrlPr>
                            <a:rPr lang="en-US" sz="22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50" i="1">
                              <a:latin typeface="Cambria Math" panose="02040503050406030204" pitchFamily="18" charset="0"/>
                            </a:rPr>
                            <m:t>𝐺</m:t>
                          </m:r>
                          <m:r>
                            <a:rPr lang="en-US" sz="2250" i="1"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sz="2250" i="1">
                              <a:latin typeface="Cambria Math" panose="02040503050406030204" pitchFamily="18" charset="0"/>
                            </a:rPr>
                            <m:t>𝐺</m:t>
                          </m:r>
                          <m:r>
                            <a:rPr lang="en-US" sz="2250" i="1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sz="225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2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25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25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5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25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den>
                              </m:f>
                              <m:nary>
                                <m:naryPr>
                                  <m:chr m:val="∑"/>
                                  <m:ctrlPr>
                                    <a:rPr lang="en-US" sz="225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225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250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225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US" sz="225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250" i="1">
                                          <a:latin typeface="Cambria Math" panose="02040503050406030204" pitchFamily="18" charset="0"/>
                                        </a:rPr>
                                        <m:t>𝑑𝑖𝑠𝑡</m:t>
                                      </m:r>
                                      <m:r>
                                        <a:rPr lang="en-US" sz="225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Sup>
                                        <m:sSubSupPr>
                                          <m:ctrlPr>
                                            <a:rPr lang="en-US" sz="225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250" i="1">
                                              <a:latin typeface="Cambria Math" panose="02040503050406030204" pitchFamily="18" charset="0"/>
                                            </a:rPr>
                                            <m:t>𝑔</m:t>
                                          </m:r>
                                        </m:e>
                                        <m:sub>
                                          <m:r>
                                            <a:rPr lang="en-US" sz="2250" b="0" i="1" smtClean="0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  <m:sup>
                                          <m:r>
                                            <a:rPr lang="en-US" sz="2250" i="1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US" sz="225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sz="2250" i="1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bSup>
                                      <m:r>
                                        <a:rPr lang="en-US" sz="225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250" i="1"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  <m:r>
                                        <a:rPr lang="en-US" sz="225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225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  <m:sup>
                                      <m:r>
                                        <a:rPr lang="en-US" sz="225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lang="en-US" sz="225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5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25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sz="2250" b="0" i="1" dirty="0">
                  <a:latin typeface="Cambria Math" panose="02040503050406030204" pitchFamily="18" charset="0"/>
                </a:endParaRPr>
              </a:p>
              <a:p>
                <a:pPr marL="617934" lvl="2" indent="0" algn="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50" b="0" i="1" smtClean="0">
                          <a:latin typeface="Cambria Math" panose="02040503050406030204" pitchFamily="18" charset="0"/>
                        </a:rPr>
                        <m:t>𝑑𝑖𝑠𝑡</m:t>
                      </m:r>
                      <m:d>
                        <m:dPr>
                          <m:ctrlPr>
                            <a:rPr lang="en-US" sz="225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25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5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sz="225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25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5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sz="225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250" i="1">
                              <a:latin typeface="Cambria Math" panose="02040503050406030204" pitchFamily="18" charset="0"/>
                            </a:rPr>
                            <m:t>𝐺</m:t>
                          </m:r>
                          <m:r>
                            <a:rPr lang="en-US" sz="2250" i="1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sz="225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25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50" b="0" i="1" smtClean="0">
                              <a:latin typeface="Cambria Math" panose="02040503050406030204" pitchFamily="18" charset="0"/>
                            </a:rPr>
                            <m:t>𝑖𝑛𝑓</m:t>
                          </m:r>
                        </m:e>
                        <m:sub>
                          <m:sSubSup>
                            <m:sSubSupPr>
                              <m:ctrlPr>
                                <a:rPr lang="en-US" sz="225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5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sz="225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25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5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sz="225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225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  <m:r>
                            <a:rPr lang="en-US" sz="225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begChr m:val="‖"/>
                          <m:endChr m:val="‖"/>
                          <m:ctrlPr>
                            <a:rPr lang="en-US" sz="225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25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5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sz="225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250" i="1"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r>
                            <a:rPr lang="en-US" sz="225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sz="225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5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sz="225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25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5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bSup>
                        </m:e>
                      </m:d>
                    </m:oMath>
                  </m:oMathPara>
                </a14:m>
                <a:endParaRPr lang="en-US" sz="2250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t="-2122" b="-177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EE114231-5491-45A2-BEDB-FD53583F5D6D}"/>
              </a:ext>
            </a:extLst>
          </p:cNvPr>
          <p:cNvSpPr txBox="1">
            <a:spLocks/>
          </p:cNvSpPr>
          <p:nvPr/>
        </p:nvSpPr>
        <p:spPr>
          <a:xfrm>
            <a:off x="11810999" y="6582049"/>
            <a:ext cx="374379" cy="27595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fld id="{4CE5E1DA-8DF7-FF44-A92B-B9359153D133}" type="slidenum">
              <a:rPr lang="en-US" sz="1000" smtClean="0">
                <a:solidFill>
                  <a:schemeClr val="bg2"/>
                </a:solidFill>
              </a:rPr>
              <a:pPr algn="r">
                <a:defRPr/>
              </a:pPr>
              <a:t>10</a:t>
            </a:fld>
            <a:endParaRPr lang="en-US" sz="1000" dirty="0">
              <a:solidFill>
                <a:schemeClr val="bg2"/>
              </a:solidFill>
            </a:endParaRPr>
          </a:p>
        </p:txBody>
      </p:sp>
      <p:sp>
        <p:nvSpPr>
          <p:cNvPr id="7" name="Title 11">
            <a:extLst>
              <a:ext uri="{FF2B5EF4-FFF2-40B4-BE49-F238E27FC236}">
                <a16:creationId xmlns:a16="http://schemas.microsoft.com/office/drawing/2014/main" id="{0A8FA27A-1D22-C76F-862B-94B6D95B39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151" y="558603"/>
            <a:ext cx="10415648" cy="498038"/>
          </a:xfrm>
        </p:spPr>
        <p:txBody>
          <a:bodyPr/>
          <a:lstStyle/>
          <a:p>
            <a:r>
              <a:rPr lang="en-US" dirty="0"/>
              <a:t>Evolutionary Operators of GAs</a:t>
            </a:r>
          </a:p>
        </p:txBody>
      </p:sp>
    </p:spTree>
    <p:extLst>
      <p:ext uri="{BB962C8B-B14F-4D97-AF65-F5344CB8AC3E}">
        <p14:creationId xmlns:p14="http://schemas.microsoft.com/office/powerpoint/2010/main" val="8102338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5281" y="1310640"/>
            <a:ext cx="5532120" cy="5271409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sz="1600" dirty="0"/>
              <a:t>Settings:</a:t>
            </a:r>
          </a:p>
          <a:p>
            <a:pPr lvl="1">
              <a:lnSpc>
                <a:spcPct val="100000"/>
              </a:lnSpc>
            </a:pPr>
            <a:r>
              <a:rPr lang="en-US" sz="1600" dirty="0"/>
              <a:t>1/4</a:t>
            </a:r>
            <a:r>
              <a:rPr lang="en-US" sz="1600" baseline="30000" dirty="0"/>
              <a:t>th</a:t>
            </a:r>
            <a:r>
              <a:rPr lang="en-US" sz="1600" dirty="0"/>
              <a:t> of the core (PWR)</a:t>
            </a:r>
          </a:p>
          <a:p>
            <a:pPr lvl="1">
              <a:lnSpc>
                <a:spcPct val="100000"/>
              </a:lnSpc>
            </a:pPr>
            <a:r>
              <a:rPr lang="en-US" sz="1600" dirty="0"/>
              <a:t>56 variables (56 assembly locations to arrange)</a:t>
            </a:r>
          </a:p>
          <a:p>
            <a:pPr lvl="1">
              <a:lnSpc>
                <a:spcPct val="100000"/>
              </a:lnSpc>
            </a:pPr>
            <a:r>
              <a:rPr lang="en-US" sz="1600" dirty="0"/>
              <a:t>5 Materials (5 assembly types to “choose” from):</a:t>
            </a:r>
          </a:p>
          <a:p>
            <a:pPr lvl="2">
              <a:lnSpc>
                <a:spcPct val="100000"/>
              </a:lnSpc>
            </a:pPr>
            <a:r>
              <a:rPr lang="en-US" sz="1600" dirty="0"/>
              <a:t>Material - 1: Enrichment 2.2% in U235, No burnable poisons</a:t>
            </a:r>
          </a:p>
          <a:p>
            <a:pPr lvl="2">
              <a:lnSpc>
                <a:spcPct val="100000"/>
              </a:lnSpc>
            </a:pPr>
            <a:r>
              <a:rPr lang="en-US" sz="1600" dirty="0"/>
              <a:t>Material – 2: Enrichment 2.5% in U235, No burnable poisons</a:t>
            </a:r>
          </a:p>
          <a:p>
            <a:pPr lvl="2">
              <a:lnSpc>
                <a:spcPct val="100000"/>
              </a:lnSpc>
            </a:pPr>
            <a:r>
              <a:rPr lang="en-US" sz="1600" dirty="0"/>
              <a:t>Material – 3: Enrichment 2.5% in U235, burnable poisons (8.e-06 #/(cm*barn))</a:t>
            </a:r>
          </a:p>
          <a:p>
            <a:pPr lvl="2">
              <a:lnSpc>
                <a:spcPct val="100000"/>
              </a:lnSpc>
            </a:pPr>
            <a:r>
              <a:rPr lang="en-US" sz="1600" dirty="0"/>
              <a:t>Material – 4: Enrichment 3.5% in U235, No burnable poisons</a:t>
            </a:r>
          </a:p>
          <a:p>
            <a:pPr lvl="2">
              <a:lnSpc>
                <a:spcPct val="100000"/>
              </a:lnSpc>
            </a:pPr>
            <a:r>
              <a:rPr lang="en-US" sz="1600" dirty="0"/>
              <a:t>Material – 5: Enrichment 3.5% in U235, burnable poisons (8.e-06 #/(cm*barn))</a:t>
            </a:r>
          </a:p>
          <a:p>
            <a:pPr lvl="1">
              <a:lnSpc>
                <a:spcPct val="100000"/>
              </a:lnSpc>
            </a:pPr>
            <a:r>
              <a:rPr lang="en-US" sz="1600" dirty="0"/>
              <a:t>Objective:</a:t>
            </a:r>
          </a:p>
          <a:p>
            <a:pPr lvl="2">
              <a:lnSpc>
                <a:spcPct val="100000"/>
              </a:lnSpc>
            </a:pPr>
            <a:r>
              <a:rPr lang="en-US" sz="1600" dirty="0"/>
              <a:t>Maximization of cycle length</a:t>
            </a:r>
          </a:p>
          <a:p>
            <a:pPr lvl="2">
              <a:lnSpc>
                <a:spcPct val="100000"/>
              </a:lnSpc>
            </a:pPr>
            <a:r>
              <a:rPr lang="en-US" sz="1600" dirty="0"/>
              <a:t>The cycle length is determined based on a criticality search calculation (Soluble Boron Search): if SB &lt;= 5 ppm, cycle ends</a:t>
            </a:r>
          </a:p>
          <a:p>
            <a:pPr lvl="2"/>
            <a:endParaRPr lang="en-US" sz="1800" dirty="0"/>
          </a:p>
          <a:p>
            <a:pPr lvl="2"/>
            <a:endParaRPr lang="en-US" dirty="0"/>
          </a:p>
          <a:p>
            <a:pPr lvl="1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AFEE3E-D5FA-B948-A422-D1AD988C007A}"/>
              </a:ext>
            </a:extLst>
          </p:cNvPr>
          <p:cNvSpPr txBox="1"/>
          <p:nvPr/>
        </p:nvSpPr>
        <p:spPr>
          <a:xfrm>
            <a:off x="7321972" y="1519768"/>
            <a:ext cx="3034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2D – Benchmark configuration</a:t>
            </a:r>
          </a:p>
        </p:txBody>
      </p:sp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C85B5D2B-C904-461D-9146-1E460E4FE98C}"/>
              </a:ext>
            </a:extLst>
          </p:cNvPr>
          <p:cNvSpPr txBox="1">
            <a:spLocks/>
          </p:cNvSpPr>
          <p:nvPr/>
        </p:nvSpPr>
        <p:spPr>
          <a:xfrm>
            <a:off x="11810999" y="6582049"/>
            <a:ext cx="374379" cy="27595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fld id="{4CE5E1DA-8DF7-FF44-A92B-B9359153D133}" type="slidenum">
              <a:rPr lang="en-US" sz="1000" smtClean="0">
                <a:solidFill>
                  <a:schemeClr val="bg2"/>
                </a:solidFill>
              </a:rPr>
              <a:pPr algn="r">
                <a:defRPr/>
              </a:pPr>
              <a:t>11</a:t>
            </a:fld>
            <a:endParaRPr lang="en-US" sz="1000" dirty="0">
              <a:solidFill>
                <a:schemeClr val="bg2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82F7924-EDC6-D262-65FC-D35426112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Demonstration: Initial Loading Simplified Problem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F4EBE98-0EFD-D553-EC1F-06038F7F75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1" y="2305684"/>
            <a:ext cx="297296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>
            <a:extLst>
              <a:ext uri="{FF2B5EF4-FFF2-40B4-BE49-F238E27FC236}">
                <a16:creationId xmlns:a16="http://schemas.microsoft.com/office/drawing/2014/main" id="{D2AC501E-EFCD-261A-A86F-487920D6A7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4761" y="2351818"/>
            <a:ext cx="1591744" cy="2899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49988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Optimal solution:</a:t>
            </a:r>
          </a:p>
          <a:p>
            <a:endParaRPr lang="en-US" sz="1400" dirty="0"/>
          </a:p>
          <a:p>
            <a:pPr lvl="2"/>
            <a:endParaRPr lang="en-US" sz="1800" dirty="0"/>
          </a:p>
          <a:p>
            <a:pPr lvl="2"/>
            <a:endParaRPr lang="en-US" dirty="0"/>
          </a:p>
          <a:p>
            <a:pPr lvl="1"/>
            <a:endParaRPr lang="en-US" dirty="0"/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3FA5B354-29EA-B04D-B7FD-6727AA03E35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56279848"/>
              </p:ext>
            </p:extLst>
          </p:nvPr>
        </p:nvGraphicFramePr>
        <p:xfrm>
          <a:off x="6172200" y="1638826"/>
          <a:ext cx="4114800" cy="24688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75204F25-588D-3B44-AA19-647A1418737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18308234"/>
              </p:ext>
            </p:extLst>
          </p:nvPr>
        </p:nvGraphicFramePr>
        <p:xfrm>
          <a:off x="1587936" y="1556916"/>
          <a:ext cx="4251325" cy="25507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364CE0C9-6601-8E42-99BB-A15C1FB8D5D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1586844"/>
              </p:ext>
            </p:extLst>
          </p:nvPr>
        </p:nvGraphicFramePr>
        <p:xfrm>
          <a:off x="1600200" y="4165545"/>
          <a:ext cx="4239059" cy="235144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78A0BA89-A235-CF47-B46D-15CB9001EEA5}"/>
              </a:ext>
            </a:extLst>
          </p:cNvPr>
          <p:cNvSpPr txBox="1"/>
          <p:nvPr/>
        </p:nvSpPr>
        <p:spPr>
          <a:xfrm>
            <a:off x="6345143" y="4045794"/>
            <a:ext cx="388474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Solution:</a:t>
            </a:r>
          </a:p>
          <a:p>
            <a:r>
              <a:rPr lang="en-US" dirty="0"/>
              <a:t>5    1    2    3    4    5    5    5    5    5    5    5</a:t>
            </a:r>
          </a:p>
          <a:p>
            <a:r>
              <a:rPr lang="en-US" dirty="0"/>
              <a:t>5    5    5    5    5    5    5    5    5    5    5    5</a:t>
            </a:r>
          </a:p>
          <a:p>
            <a:r>
              <a:rPr lang="en-US" dirty="0"/>
              <a:t>5    5    5    5    5    5    5    5    5    5    5    5</a:t>
            </a:r>
          </a:p>
          <a:p>
            <a:r>
              <a:rPr lang="en-US" dirty="0"/>
              <a:t>5    5    5    5    5    5    5    5    5    5    5    5</a:t>
            </a:r>
          </a:p>
          <a:p>
            <a:r>
              <a:rPr lang="en-US" dirty="0"/>
              <a:t>5    5    5    5    5    5    5    5</a:t>
            </a:r>
          </a:p>
          <a:p>
            <a:r>
              <a:rPr lang="en-US" dirty="0"/>
              <a:t>Optimal Value: </a:t>
            </a:r>
          </a:p>
          <a:p>
            <a:r>
              <a:rPr lang="en-US" dirty="0"/>
              <a:t>598.9 days</a:t>
            </a:r>
          </a:p>
        </p:txBody>
      </p:sp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D56B39C5-816E-44E6-8C16-2D375423F74C}"/>
              </a:ext>
            </a:extLst>
          </p:cNvPr>
          <p:cNvSpPr txBox="1">
            <a:spLocks/>
          </p:cNvSpPr>
          <p:nvPr/>
        </p:nvSpPr>
        <p:spPr>
          <a:xfrm>
            <a:off x="11810999" y="6582049"/>
            <a:ext cx="374379" cy="27595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fld id="{4CE5E1DA-8DF7-FF44-A92B-B9359153D133}" type="slidenum">
              <a:rPr lang="en-US" sz="1000" smtClean="0">
                <a:solidFill>
                  <a:schemeClr val="bg2"/>
                </a:solidFill>
              </a:rPr>
              <a:pPr algn="r">
                <a:defRPr/>
              </a:pPr>
              <a:t>12</a:t>
            </a:fld>
            <a:endParaRPr lang="en-US" sz="1000" dirty="0">
              <a:solidFill>
                <a:schemeClr val="bg2"/>
              </a:solidFill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E23579C-0B0E-8647-C233-F425BEDC8B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Demonstration: Initial Results</a:t>
            </a:r>
          </a:p>
        </p:txBody>
      </p:sp>
    </p:spTree>
    <p:extLst>
      <p:ext uri="{BB962C8B-B14F-4D97-AF65-F5344CB8AC3E}">
        <p14:creationId xmlns:p14="http://schemas.microsoft.com/office/powerpoint/2010/main" val="16785681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07A972-4AE2-764F-BD0D-C03E35008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User-defined objective function via external models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EE114231-5491-45A2-BEDB-FD53583F5D6D}"/>
              </a:ext>
            </a:extLst>
          </p:cNvPr>
          <p:cNvSpPr txBox="1">
            <a:spLocks/>
          </p:cNvSpPr>
          <p:nvPr/>
        </p:nvSpPr>
        <p:spPr>
          <a:xfrm>
            <a:off x="11810999" y="6582049"/>
            <a:ext cx="374379" cy="27595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fld id="{4CE5E1DA-8DF7-FF44-A92B-B9359153D133}" type="slidenum">
              <a:rPr lang="en-US" sz="1000" smtClean="0">
                <a:solidFill>
                  <a:schemeClr val="bg2"/>
                </a:solidFill>
              </a:rPr>
              <a:pPr algn="r">
                <a:defRPr/>
              </a:pPr>
              <a:t>13</a:t>
            </a:fld>
            <a:endParaRPr lang="en-US" sz="1000" dirty="0">
              <a:solidFill>
                <a:schemeClr val="bg2"/>
              </a:solidFill>
            </a:endParaRPr>
          </a:p>
        </p:txBody>
      </p: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07F13348-B249-7966-1560-FD6AF0D1AC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497" y="4753249"/>
            <a:ext cx="3886200" cy="1828800"/>
          </a:xfrm>
          <a:prstGeom prst="rect">
            <a:avLst/>
          </a:prstGeom>
        </p:spPr>
      </p:pic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6A49D413-9CA9-7034-B7CE-734881E6F5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5939" y="3429000"/>
            <a:ext cx="7872236" cy="316304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754612F-9E00-7103-7E5F-A4214888DE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999" y="1514201"/>
            <a:ext cx="10845800" cy="11811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0441860-53DE-FEE3-948B-BFF3539DECDC}"/>
              </a:ext>
            </a:extLst>
          </p:cNvPr>
          <p:cNvSpPr txBox="1"/>
          <p:nvPr/>
        </p:nvSpPr>
        <p:spPr>
          <a:xfrm>
            <a:off x="507999" y="1143000"/>
            <a:ext cx="2235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RAVEN XML Input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CD2F435-CD1D-973F-96D0-88B075D11821}"/>
              </a:ext>
            </a:extLst>
          </p:cNvPr>
          <p:cNvSpPr txBox="1"/>
          <p:nvPr/>
        </p:nvSpPr>
        <p:spPr>
          <a:xfrm>
            <a:off x="507999" y="3055078"/>
            <a:ext cx="2235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External Model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694656C-06FF-01D3-4AA0-3BC1285E35ED}"/>
              </a:ext>
            </a:extLst>
          </p:cNvPr>
          <p:cNvSpPr/>
          <p:nvPr/>
        </p:nvSpPr>
        <p:spPr>
          <a:xfrm>
            <a:off x="4495800" y="3424410"/>
            <a:ext cx="1219200" cy="233190"/>
          </a:xfrm>
          <a:prstGeom prst="rect">
            <a:avLst/>
          </a:prstGeom>
          <a:noFill/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269F0BC-44C3-CABD-8786-E10452E271CA}"/>
              </a:ext>
            </a:extLst>
          </p:cNvPr>
          <p:cNvSpPr/>
          <p:nvPr/>
        </p:nvSpPr>
        <p:spPr>
          <a:xfrm>
            <a:off x="507999" y="4753249"/>
            <a:ext cx="1549401" cy="282390"/>
          </a:xfrm>
          <a:prstGeom prst="rect">
            <a:avLst/>
          </a:prstGeom>
          <a:noFill/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A520C1F-9770-F26C-1391-0F8402CB9D6B}"/>
              </a:ext>
            </a:extLst>
          </p:cNvPr>
          <p:cNvSpPr/>
          <p:nvPr/>
        </p:nvSpPr>
        <p:spPr>
          <a:xfrm>
            <a:off x="1371600" y="6358039"/>
            <a:ext cx="1524000" cy="200025"/>
          </a:xfrm>
          <a:prstGeom prst="rect">
            <a:avLst/>
          </a:prstGeom>
          <a:noFill/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83ED1A5-A6CE-F3DA-DFCD-E4741A781D82}"/>
              </a:ext>
            </a:extLst>
          </p:cNvPr>
          <p:cNvCxnSpPr>
            <a:cxnSpLocks/>
            <a:stCxn id="6" idx="0"/>
            <a:endCxn id="3" idx="2"/>
          </p:cNvCxnSpPr>
          <p:nvPr/>
        </p:nvCxnSpPr>
        <p:spPr>
          <a:xfrm flipV="1">
            <a:off x="2133600" y="3657600"/>
            <a:ext cx="2971800" cy="2700439"/>
          </a:xfrm>
          <a:prstGeom prst="line">
            <a:avLst/>
          </a:prstGeom>
          <a:ln w="25400"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6BF09F90-EB6A-45AB-955C-071D705C5CD8}"/>
              </a:ext>
            </a:extLst>
          </p:cNvPr>
          <p:cNvSpPr/>
          <p:nvPr/>
        </p:nvSpPr>
        <p:spPr>
          <a:xfrm>
            <a:off x="2857500" y="2018940"/>
            <a:ext cx="342900" cy="200025"/>
          </a:xfrm>
          <a:prstGeom prst="rect">
            <a:avLst/>
          </a:prstGeom>
          <a:noFill/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1CDDD06-6303-9B6C-9A04-E2B058F9047C}"/>
              </a:ext>
            </a:extLst>
          </p:cNvPr>
          <p:cNvCxnSpPr>
            <a:cxnSpLocks/>
            <a:endCxn id="20" idx="0"/>
          </p:cNvCxnSpPr>
          <p:nvPr/>
        </p:nvCxnSpPr>
        <p:spPr>
          <a:xfrm flipH="1">
            <a:off x="987579" y="2218965"/>
            <a:ext cx="2041371" cy="4163059"/>
          </a:xfrm>
          <a:prstGeom prst="line">
            <a:avLst/>
          </a:prstGeom>
          <a:ln w="25400"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CB61190F-6E87-A0BB-7C1E-6E83375F7967}"/>
              </a:ext>
            </a:extLst>
          </p:cNvPr>
          <p:cNvSpPr/>
          <p:nvPr/>
        </p:nvSpPr>
        <p:spPr>
          <a:xfrm>
            <a:off x="816129" y="6382024"/>
            <a:ext cx="342900" cy="200025"/>
          </a:xfrm>
          <a:prstGeom prst="rect">
            <a:avLst/>
          </a:prstGeom>
          <a:noFill/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6997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07A972-4AE2-764F-BD0D-C03E35008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User-defined Constraints in the external model/and Functions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EE114231-5491-45A2-BEDB-FD53583F5D6D}"/>
              </a:ext>
            </a:extLst>
          </p:cNvPr>
          <p:cNvSpPr txBox="1">
            <a:spLocks/>
          </p:cNvSpPr>
          <p:nvPr/>
        </p:nvSpPr>
        <p:spPr>
          <a:xfrm>
            <a:off x="11810999" y="6582049"/>
            <a:ext cx="374379" cy="27595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fld id="{4CE5E1DA-8DF7-FF44-A92B-B9359153D133}" type="slidenum">
              <a:rPr lang="en-US" sz="1000" smtClean="0">
                <a:solidFill>
                  <a:schemeClr val="bg2"/>
                </a:solidFill>
              </a:rPr>
              <a:pPr algn="r">
                <a:defRPr/>
              </a:pPr>
              <a:t>14</a:t>
            </a:fld>
            <a:endParaRPr lang="en-US" sz="1000" dirty="0">
              <a:solidFill>
                <a:schemeClr val="bg2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A967FC-C7D0-A5DE-163A-F307C384F5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2104" y="2140223"/>
            <a:ext cx="9147792" cy="257755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558FC97-B648-BAD9-1338-7C07AFC064C3}"/>
              </a:ext>
            </a:extLst>
          </p:cNvPr>
          <p:cNvSpPr txBox="1"/>
          <p:nvPr/>
        </p:nvSpPr>
        <p:spPr>
          <a:xfrm>
            <a:off x="603250" y="1239004"/>
            <a:ext cx="2235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RAVEN XML Input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B39A128-E17B-06C5-3177-DEC17B1A5B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38658" y="5517240"/>
            <a:ext cx="9131237" cy="106480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3CEFA57-57C0-2A12-CD89-BE7C59283735}"/>
              </a:ext>
            </a:extLst>
          </p:cNvPr>
          <p:cNvSpPr txBox="1"/>
          <p:nvPr/>
        </p:nvSpPr>
        <p:spPr>
          <a:xfrm>
            <a:off x="621084" y="5155976"/>
            <a:ext cx="1835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&lt;optimizer&gt;:</a:t>
            </a:r>
          </a:p>
        </p:txBody>
      </p:sp>
    </p:spTree>
    <p:extLst>
      <p:ext uri="{BB962C8B-B14F-4D97-AF65-F5344CB8AC3E}">
        <p14:creationId xmlns:p14="http://schemas.microsoft.com/office/powerpoint/2010/main" val="22634557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07A972-4AE2-764F-BD0D-C03E35008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User-defined Constraints in the external model/and Functions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EE114231-5491-45A2-BEDB-FD53583F5D6D}"/>
              </a:ext>
            </a:extLst>
          </p:cNvPr>
          <p:cNvSpPr txBox="1">
            <a:spLocks/>
          </p:cNvSpPr>
          <p:nvPr/>
        </p:nvSpPr>
        <p:spPr>
          <a:xfrm>
            <a:off x="11810999" y="6582049"/>
            <a:ext cx="374379" cy="27595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fld id="{4CE5E1DA-8DF7-FF44-A92B-B9359153D133}" type="slidenum">
              <a:rPr lang="en-US" sz="1000" smtClean="0">
                <a:solidFill>
                  <a:schemeClr val="bg2"/>
                </a:solidFill>
              </a:rPr>
              <a:pPr algn="r">
                <a:defRPr/>
              </a:pPr>
              <a:t>15</a:t>
            </a:fld>
            <a:endParaRPr lang="en-US" sz="1000" dirty="0">
              <a:solidFill>
                <a:schemeClr val="bg2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7F13348-B249-7966-1560-FD6AF0D1AC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08433" y="985520"/>
            <a:ext cx="5375134" cy="30581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DB2AB40-DAD2-10DB-1A01-9C1366AB51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400" y="4358414"/>
            <a:ext cx="5388386" cy="14027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9E86ABC-CEE6-5922-4A89-6DF0587BF9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63198" y="4362896"/>
            <a:ext cx="6513352" cy="1402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2876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FFF9655B-72E4-44AC-B81C-47E93349F2B9}"/>
              </a:ext>
            </a:extLst>
          </p:cNvPr>
          <p:cNvSpPr txBox="1">
            <a:spLocks/>
          </p:cNvSpPr>
          <p:nvPr/>
        </p:nvSpPr>
        <p:spPr>
          <a:xfrm>
            <a:off x="11817621" y="6629400"/>
            <a:ext cx="374379" cy="27595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fld id="{4CE5E1DA-8DF7-FF44-A92B-B9359153D133}" type="slidenum">
              <a:rPr lang="en-US" sz="1000" smtClean="0">
                <a:solidFill>
                  <a:schemeClr val="bg2"/>
                </a:solidFill>
              </a:rPr>
              <a:pPr algn="r">
                <a:defRPr/>
              </a:pPr>
              <a:t>16</a:t>
            </a:fld>
            <a:endParaRPr lang="en-US" sz="1000" dirty="0">
              <a:solidFill>
                <a:schemeClr val="bg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DABBAB-4FFD-AC1A-4B41-F26AA26B36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Hands-on session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09527D6E-F136-075F-DA3B-2CAFD32A991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Unconstrained Discrete Optimization:</a:t>
                </a:r>
              </a:p>
              <a:p>
                <a:r>
                  <a:rPr lang="en-US" dirty="0"/>
                  <a:t>Mathematical formulation: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limLow>
                              <m:limLow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min</m:t>
                                </m:r>
                              </m:e>
                              <m:lim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lim>
                            </m:limLow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. </m:t>
                            </m:r>
                          </m:e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Ω</m:t>
                            </m:r>
                          </m:e>
                        </m:mr>
                        <m:mr>
                          <m:e/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𝐆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&gt;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mr>
                      </m:m>
                    </m:oMath>
                  </m:oMathPara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the objective function.</a:t>
                </a:r>
              </a:p>
              <a:p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dirty="0"/>
                  <a:t> represent boundary or box constraints.</a:t>
                </a:r>
              </a:p>
              <a:p>
                <a:r>
                  <a:rPr lang="en-US" dirty="0"/>
                  <a:t>G represents the functional constraints including explicit (i.e., involving inputs only), as well as implicit (i.e., involving both inputs and objective variable). 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09527D6E-F136-075F-DA3B-2CAFD32A991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498" t="-2387" r="-10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018952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FFF9655B-72E4-44AC-B81C-47E93349F2B9}"/>
              </a:ext>
            </a:extLst>
          </p:cNvPr>
          <p:cNvSpPr txBox="1">
            <a:spLocks/>
          </p:cNvSpPr>
          <p:nvPr/>
        </p:nvSpPr>
        <p:spPr>
          <a:xfrm>
            <a:off x="11817621" y="6629400"/>
            <a:ext cx="374379" cy="27595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fld id="{4CE5E1DA-8DF7-FF44-A92B-B9359153D133}" type="slidenum">
              <a:rPr lang="en-US" sz="1000" smtClean="0">
                <a:solidFill>
                  <a:schemeClr val="bg2"/>
                </a:solidFill>
              </a:rPr>
              <a:pPr algn="r">
                <a:defRPr/>
              </a:pPr>
              <a:t>17</a:t>
            </a:fld>
            <a:endParaRPr lang="en-US" sz="1000" dirty="0">
              <a:solidFill>
                <a:schemeClr val="bg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DABBAB-4FFD-AC1A-4B41-F26AA26B36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Exercise1 (1_GA_MaxwRep.xml)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2">
                <a:extLst>
                  <a:ext uri="{FF2B5EF4-FFF2-40B4-BE49-F238E27FC236}">
                    <a16:creationId xmlns:a16="http://schemas.microsoft.com/office/drawing/2014/main" id="{2D73E23B-02E7-CAD7-CEC7-2FA9F49A6B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7200" y="1892974"/>
                <a:ext cx="11277600" cy="307205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457056" tIns="25392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2800" b="0" i="0" u="none" strike="noStrike" cap="none" normalizeH="0" baseline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latin typeface="Calibri Light" panose="020F0302020204030204" pitchFamily="34" charset="0"/>
                    <a:ea typeface="Yu Gothic Light" panose="020B0300000000000000" pitchFamily="34" charset="-128"/>
                    <a:cs typeface="Times New Roman" panose="02020603050405020304" pitchFamily="18" charset="0"/>
                  </a:rPr>
                  <a:t>Maximize with replacement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2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ea typeface="Calibri" panose="020F0502020204030204" pitchFamily="34" charset="0"/>
                    <a:cs typeface="Arial" panose="020B0604020202020204" pitchFamily="34" charset="0"/>
                  </a:rPr>
                  <a:t>Given:</a:t>
                </a:r>
                <a:endParaRPr kumimoji="0" lang="en-US" altLang="en-US" sz="2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14:m>
                  <m:oMath xmlns:m="http://schemas.openxmlformats.org/officeDocument/2006/math">
                    <m:r>
                      <a:rPr kumimoji="0" lang="en-US" altLang="en-US" sz="28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  <a:cs typeface="Arial" panose="020B0604020202020204" pitchFamily="34" charset="0"/>
                      </a:rPr>
                      <m:t>𝑥</m:t>
                    </m:r>
                    <m:r>
                      <a:rPr kumimoji="0" lang="en-US" altLang="en-US" sz="28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∈</m:t>
                    </m:r>
                    <m:sSup>
                      <m:sSupPr>
                        <m:ctrlPr>
                          <a:rPr kumimoji="0" lang="en-US" altLang="en-US" sz="2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kumimoji="0" lang="en-US" altLang="en-US" sz="2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ℕ</m:t>
                        </m:r>
                      </m:e>
                      <m:sup>
                        <m:r>
                          <a:rPr kumimoji="0" lang="en-US" altLang="en-US" sz="2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𝐺</m:t>
                        </m:r>
                      </m:sup>
                    </m:sSup>
                  </m:oMath>
                </a14:m>
                <a:r>
                  <a:rPr kumimoji="0" lang="en-US" altLang="en-US" sz="2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 where G=6 is the number of Genes (i.e., variables)</a:t>
                </a:r>
                <a:endParaRPr kumimoji="0" lang="en-US" altLang="en-US" sz="2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  <a:p>
                <a:pPr lvl="0">
                  <a:buFontTx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en-US" sz="2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kumimoji="0" lang="en-US" altLang="en-US" sz="2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kumimoji="0" lang="en-US" altLang="en-US" sz="2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Arial" panose="020B0604020202020204" pitchFamily="34" charset="0"/>
                          </a:rPr>
                          <m:t>𝑖</m:t>
                        </m:r>
                      </m:sub>
                    </m:sSub>
                    <m:r>
                      <a:rPr kumimoji="0" lang="en-US" altLang="en-US" sz="2800" b="0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~</m:t>
                    </m:r>
                    <m:sSup>
                      <m:sSupPr>
                        <m:ctrlPr>
                          <a:rPr kumimoji="0" lang="en-US" altLang="en-US" sz="2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𝒰</m:t>
                        </m:r>
                      </m:e>
                      <m:sup>
                        <m:r>
                          <a:rPr kumimoji="0" lang="en-US" altLang="en-US" sz="2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𝑤𝑅𝑒𝑝</m:t>
                        </m:r>
                      </m:sup>
                    </m:sSup>
                    <m:r>
                      <a:rPr kumimoji="0" lang="en-US" altLang="en-US" sz="28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kumimoji="0" lang="en-US" altLang="en-US" sz="28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𝑙𝑏</m:t>
                    </m:r>
                    <m:r>
                      <a:rPr kumimoji="0" lang="en-US" altLang="en-US" sz="28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r>
                      <a:rPr kumimoji="0" lang="en-US" altLang="en-US" sz="28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𝑢𝑏</m:t>
                    </m:r>
                    <m:r>
                      <a:rPr kumimoji="0" lang="en-US" altLang="en-US" sz="28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kumimoji="0" lang="en-US" altLang="en-US" sz="2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 a discrete uniform distribution bounded by </a:t>
                </a:r>
                <a:r>
                  <a:rPr kumimoji="0" lang="en-US" altLang="en-US" sz="28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lb</a:t>
                </a:r>
                <a:r>
                  <a:rPr kumimoji="0" lang="en-US" altLang="en-US" sz="2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 = 2, and </a:t>
                </a:r>
                <a:r>
                  <a:rPr kumimoji="0" lang="en-US" altLang="en-US" sz="28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ub</a:t>
                </a:r>
                <a:r>
                  <a:rPr kumimoji="0" lang="en-US" altLang="en-US" sz="2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 = 7</a:t>
                </a:r>
                <a:endParaRPr kumimoji="0" lang="en-US" altLang="en-US" sz="2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r>
                  <a:rPr kumimoji="0" lang="en-US" altLang="en-US" sz="2800" b="0" i="1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mbria Math" panose="02040503050406030204" pitchFamily="18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y(</a:t>
                </a:r>
                <a:r>
                  <a:rPr kumimoji="0" lang="en-US" altLang="en-US" sz="2800" b="1" i="1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mbria Math" panose="02040503050406030204" pitchFamily="18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x</a:t>
                </a:r>
                <a:r>
                  <a:rPr kumimoji="0" lang="en-US" altLang="en-US" sz="2800" b="0" i="1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mbria Math" panose="02040503050406030204" pitchFamily="18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)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kumimoji="0" lang="en-US" altLang="en-US" sz="2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Arial" panose="020B060402020202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0" lang="en-US" altLang="en-US" sz="2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Arial" panose="020B0604020202020204" pitchFamily="34" charset="0"/>
                          </a:rPr>
                          <m:t>𝑖</m:t>
                        </m:r>
                        <m:r>
                          <a:rPr kumimoji="0" lang="en-US" altLang="en-US" sz="2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Arial" panose="020B0604020202020204" pitchFamily="34" charset="0"/>
                          </a:rPr>
                          <m:t>=1</m:t>
                        </m:r>
                      </m:sub>
                      <m:sup>
                        <m:r>
                          <a:rPr kumimoji="0" lang="en-US" altLang="en-US" sz="2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Arial" panose="020B0604020202020204" pitchFamily="34" charset="0"/>
                          </a:rPr>
                          <m:t>𝐺</m:t>
                        </m:r>
                      </m:sup>
                      <m:e>
                        <m:r>
                          <a:rPr kumimoji="0" lang="en-US" altLang="en-US" sz="2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Arial" panose="020B0604020202020204" pitchFamily="34" charset="0"/>
                          </a:rPr>
                          <m:t>𝑖</m:t>
                        </m:r>
                        <m:r>
                          <a:rPr kumimoji="0" lang="en-US" altLang="en-US" sz="2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×</m:t>
                        </m:r>
                        <m:sSub>
                          <m:sSubPr>
                            <m:ctrlPr>
                              <a:rPr kumimoji="0" lang="en-US" altLang="en-US" sz="28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kumimoji="0" lang="en-US" altLang="en-US" sz="28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0" lang="en-US" altLang="en-US" sz="28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kumimoji="0" lang="en-US" altLang="en-US" sz="2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, is the objective function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tabLst/>
                </a:pPr>
                <a:endParaRPr lang="en-US" altLang="en-US" sz="2800" dirty="0">
                  <a:latin typeface="Calibri" panose="020F0502020204030204" pitchFamily="34" charset="0"/>
                  <a:ea typeface="Yu Mincho" panose="02020400000000000000" pitchFamily="18" charset="-128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8" name="Rectangle 2">
                <a:extLst>
                  <a:ext uri="{FF2B5EF4-FFF2-40B4-BE49-F238E27FC236}">
                    <a16:creationId xmlns:a16="http://schemas.microsoft.com/office/drawing/2014/main" id="{2D73E23B-02E7-CAD7-CEC7-2FA9F49A6B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57200" y="1892974"/>
                <a:ext cx="11277600" cy="3072051"/>
              </a:xfrm>
              <a:prstGeom prst="rect">
                <a:avLst/>
              </a:prstGeom>
              <a:blipFill>
                <a:blip r:embed="rId3"/>
                <a:stretch>
                  <a:fillRect t="-2479" r="-1575" b="-21074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355252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FFF9655B-72E4-44AC-B81C-47E93349F2B9}"/>
              </a:ext>
            </a:extLst>
          </p:cNvPr>
          <p:cNvSpPr txBox="1">
            <a:spLocks/>
          </p:cNvSpPr>
          <p:nvPr/>
        </p:nvSpPr>
        <p:spPr>
          <a:xfrm>
            <a:off x="11817621" y="6629400"/>
            <a:ext cx="374379" cy="27595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fld id="{4CE5E1DA-8DF7-FF44-A92B-B9359153D133}" type="slidenum">
              <a:rPr lang="en-US" sz="1000" smtClean="0">
                <a:solidFill>
                  <a:schemeClr val="bg2"/>
                </a:solidFill>
              </a:rPr>
              <a:pPr algn="r">
                <a:defRPr/>
              </a:pPr>
              <a:t>18</a:t>
            </a:fld>
            <a:endParaRPr lang="en-US" sz="1000" dirty="0">
              <a:solidFill>
                <a:schemeClr val="bg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DABBAB-4FFD-AC1A-4B41-F26AA26B36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Exercise1 (1_GA_MaxwRep.xml)</a:t>
            </a: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2D73E23B-02E7-CAD7-CEC7-2FA9F49A6B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1096089"/>
            <a:ext cx="11277600" cy="371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457056" tIns="25392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en-US" altLang="en-US" sz="2400" dirty="0">
                <a:latin typeface="Calibri" panose="020F050202020403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Procedure: change directory (cd) to:  ~/projects/raven/doc/workshop/optimizer/</a:t>
            </a:r>
            <a:r>
              <a:rPr lang="en-US" altLang="en-US" sz="2400" dirty="0" err="1">
                <a:latin typeface="Calibri" panose="020F050202020403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GeneticAlgorithms</a:t>
            </a:r>
            <a:r>
              <a:rPr lang="en-US" altLang="en-US" sz="2400" dirty="0">
                <a:latin typeface="Calibri" panose="020F050202020403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/exercises/ </a:t>
            </a:r>
            <a:r>
              <a:rPr lang="en-US" altLang="en-US" sz="2400" dirty="0">
                <a:solidFill>
                  <a:srgbClr val="FF0000"/>
                </a:solidFill>
                <a:latin typeface="Calibri" panose="020F050202020403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(For windows you might need to add double quotes)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US" altLang="en-US" sz="2400" dirty="0">
                <a:latin typeface="Calibri" panose="020F050202020403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Add a uniform discrete distribution that uses a “</a:t>
            </a:r>
            <a:r>
              <a:rPr lang="en-US" altLang="en-US" sz="2400" dirty="0" err="1">
                <a:latin typeface="Calibri" panose="020F050202020403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withReplacement</a:t>
            </a:r>
            <a:r>
              <a:rPr lang="en-US" altLang="en-US" sz="2400" dirty="0">
                <a:latin typeface="Calibri" panose="020F050202020403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” strategy.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US" altLang="en-US" sz="2400" dirty="0">
                <a:latin typeface="Calibri" panose="020F050202020403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Enable ‘</a:t>
            </a:r>
            <a:r>
              <a:rPr lang="en-US" altLang="en-US" sz="2400" dirty="0" err="1">
                <a:latin typeface="Calibri" panose="020F050202020403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onePointCrossover</a:t>
            </a:r>
            <a:r>
              <a:rPr lang="en-US" altLang="en-US" sz="2400" dirty="0">
                <a:latin typeface="Calibri" panose="020F050202020403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’ to occur 80% of the time and ‘swap mutation’ 90% of the time.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US" altLang="en-US" sz="2400" dirty="0">
                <a:latin typeface="Calibri" panose="020F050202020403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Build your objective function shown in the starter xml. (Hint use slide 13)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US" altLang="en-US" sz="2400" dirty="0">
                <a:latin typeface="Calibri" panose="020F050202020403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Add an objective function name in the xml that is consistent with your external model.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US" altLang="en-US" sz="2400" dirty="0">
                <a:latin typeface="Calibri" panose="020F050202020403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Run using </a:t>
            </a:r>
            <a:r>
              <a:rPr lang="en-US" altLang="en-US" sz="2400">
                <a:latin typeface="Calibri" panose="020F050202020403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the command: </a:t>
            </a:r>
            <a:r>
              <a:rPr lang="en-US" altLang="en-US" sz="2400" dirty="0" err="1">
                <a:latin typeface="Calibri" panose="020F050202020403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raven_framework</a:t>
            </a:r>
            <a:r>
              <a:rPr lang="en-US" altLang="en-US" sz="2400" dirty="0">
                <a:latin typeface="Calibri" panose="020F050202020403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 1_GA_MaxRep.xml  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28D49F1-299C-0C4D-579C-4ECD887DB791}"/>
              </a:ext>
            </a:extLst>
          </p:cNvPr>
          <p:cNvGraphicFramePr>
            <a:graphicFrameLocks noGrp="1"/>
          </p:cNvGraphicFramePr>
          <p:nvPr/>
        </p:nvGraphicFramePr>
        <p:xfrm>
          <a:off x="3810000" y="5526107"/>
          <a:ext cx="3013716" cy="85883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04229">
                  <a:extLst>
                    <a:ext uri="{9D8B030D-6E8A-4147-A177-3AD203B41FA5}">
                      <a16:colId xmlns:a16="http://schemas.microsoft.com/office/drawing/2014/main" val="3588920204"/>
                    </a:ext>
                  </a:extLst>
                </a:gridCol>
                <a:gridCol w="504229">
                  <a:extLst>
                    <a:ext uri="{9D8B030D-6E8A-4147-A177-3AD203B41FA5}">
                      <a16:colId xmlns:a16="http://schemas.microsoft.com/office/drawing/2014/main" val="2941881290"/>
                    </a:ext>
                  </a:extLst>
                </a:gridCol>
                <a:gridCol w="503544">
                  <a:extLst>
                    <a:ext uri="{9D8B030D-6E8A-4147-A177-3AD203B41FA5}">
                      <a16:colId xmlns:a16="http://schemas.microsoft.com/office/drawing/2014/main" val="2155557579"/>
                    </a:ext>
                  </a:extLst>
                </a:gridCol>
                <a:gridCol w="503544">
                  <a:extLst>
                    <a:ext uri="{9D8B030D-6E8A-4147-A177-3AD203B41FA5}">
                      <a16:colId xmlns:a16="http://schemas.microsoft.com/office/drawing/2014/main" val="3901438872"/>
                    </a:ext>
                  </a:extLst>
                </a:gridCol>
                <a:gridCol w="503544">
                  <a:extLst>
                    <a:ext uri="{9D8B030D-6E8A-4147-A177-3AD203B41FA5}">
                      <a16:colId xmlns:a16="http://schemas.microsoft.com/office/drawing/2014/main" val="2642663768"/>
                    </a:ext>
                  </a:extLst>
                </a:gridCol>
                <a:gridCol w="494626">
                  <a:extLst>
                    <a:ext uri="{9D8B030D-6E8A-4147-A177-3AD203B41FA5}">
                      <a16:colId xmlns:a16="http://schemas.microsoft.com/office/drawing/2014/main" val="79012244"/>
                    </a:ext>
                  </a:extLst>
                </a:gridCol>
              </a:tblGrid>
              <a:tr h="85883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7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7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7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7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7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7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0412519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8BA6ACC-A4D3-F6C0-3125-3B8617B2DA0A}"/>
                  </a:ext>
                </a:extLst>
              </p:cNvPr>
              <p:cNvSpPr txBox="1"/>
              <p:nvPr/>
            </p:nvSpPr>
            <p:spPr>
              <a:xfrm>
                <a:off x="938151" y="4572000"/>
                <a:ext cx="11025249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2800" dirty="0">
                    <a:latin typeface="Calibri" panose="020F0502020204030204" pitchFamily="34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Analytic Solution:</a:t>
                </a:r>
                <a:endParaRPr lang="en-US" altLang="en-US" sz="2800" dirty="0"/>
              </a:p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2800" dirty="0">
                    <a:latin typeface="Calibri" panose="020F0502020204030204" pitchFamily="34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Optimal value =</a:t>
                </a:r>
                <a14:m>
                  <m:oMath xmlns:m="http://schemas.openxmlformats.org/officeDocument/2006/math">
                    <m:r>
                      <a:rPr lang="en-US" altLang="en-US" sz="2800" b="0" i="1" smtClean="0">
                        <a:latin typeface="Cambria Math" panose="02040503050406030204" pitchFamily="18" charset="0"/>
                        <a:ea typeface="Yu Mincho" panose="02020400000000000000" pitchFamily="18" charset="-128"/>
                        <a:cs typeface="Arial" panose="020B0604020202020204" pitchFamily="34" charset="0"/>
                      </a:rPr>
                      <m:t>1</m:t>
                    </m:r>
                    <m:r>
                      <a:rPr lang="en-US" alt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×7+2×7+3×7+4×7+5×7+6×7=147</m:t>
                    </m:r>
                  </m:oMath>
                </a14:m>
                <a:endParaRPr lang="en-US" altLang="en-US" sz="2800" dirty="0">
                  <a:latin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8BA6ACC-A4D3-F6C0-3125-3B8617B2DA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151" y="4572000"/>
                <a:ext cx="11025249" cy="954107"/>
              </a:xfrm>
              <a:prstGeom prst="rect">
                <a:avLst/>
              </a:prstGeom>
              <a:blipFill>
                <a:blip r:embed="rId3"/>
                <a:stretch>
                  <a:fillRect l="-1149" t="-7895" b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006BCB5-5E8B-5973-804D-114F368664A3}"/>
                  </a:ext>
                </a:extLst>
              </p:cNvPr>
              <p:cNvSpPr txBox="1"/>
              <p:nvPr/>
            </p:nvSpPr>
            <p:spPr>
              <a:xfrm>
                <a:off x="3886200" y="6260068"/>
                <a:ext cx="304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006BCB5-5E8B-5973-804D-114F368664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6200" y="6260068"/>
                <a:ext cx="304800" cy="369332"/>
              </a:xfrm>
              <a:prstGeom prst="rect">
                <a:avLst/>
              </a:prstGeom>
              <a:blipFill>
                <a:blip r:embed="rId4"/>
                <a:stretch>
                  <a:fillRect r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8C21250-C148-B217-3846-813C5E015619}"/>
                  </a:ext>
                </a:extLst>
              </p:cNvPr>
              <p:cNvSpPr txBox="1"/>
              <p:nvPr/>
            </p:nvSpPr>
            <p:spPr>
              <a:xfrm>
                <a:off x="4343400" y="6260068"/>
                <a:ext cx="304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8C21250-C148-B217-3846-813C5E0156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3400" y="6260068"/>
                <a:ext cx="304800" cy="369332"/>
              </a:xfrm>
              <a:prstGeom prst="rect">
                <a:avLst/>
              </a:prstGeom>
              <a:blipFill>
                <a:blip r:embed="rId5"/>
                <a:stretch>
                  <a:fillRect r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46B5E0C-22DD-430D-AC06-3FAEE9717C7E}"/>
                  </a:ext>
                </a:extLst>
              </p:cNvPr>
              <p:cNvSpPr txBox="1"/>
              <p:nvPr/>
            </p:nvSpPr>
            <p:spPr>
              <a:xfrm>
                <a:off x="4883903" y="6260068"/>
                <a:ext cx="304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46B5E0C-22DD-430D-AC06-3FAEE9717C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3903" y="6260068"/>
                <a:ext cx="304800" cy="369332"/>
              </a:xfrm>
              <a:prstGeom prst="rect">
                <a:avLst/>
              </a:prstGeom>
              <a:blipFill>
                <a:blip r:embed="rId6"/>
                <a:stretch>
                  <a:fillRect r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EC1A951-2EDE-90E6-A03B-E747160AD67A}"/>
                  </a:ext>
                </a:extLst>
              </p:cNvPr>
              <p:cNvSpPr txBox="1"/>
              <p:nvPr/>
            </p:nvSpPr>
            <p:spPr>
              <a:xfrm>
                <a:off x="5361885" y="6260068"/>
                <a:ext cx="304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EC1A951-2EDE-90E6-A03B-E747160AD6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1885" y="6260068"/>
                <a:ext cx="304800" cy="369332"/>
              </a:xfrm>
              <a:prstGeom prst="rect">
                <a:avLst/>
              </a:prstGeom>
              <a:blipFill>
                <a:blip r:embed="rId7"/>
                <a:stretch>
                  <a:fillRect r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245269E-0C8E-A3B7-EC16-D26897B6A2B5}"/>
                  </a:ext>
                </a:extLst>
              </p:cNvPr>
              <p:cNvSpPr txBox="1"/>
              <p:nvPr/>
            </p:nvSpPr>
            <p:spPr>
              <a:xfrm>
                <a:off x="5909315" y="6260068"/>
                <a:ext cx="304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245269E-0C8E-A3B7-EC16-D26897B6A2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9315" y="6260068"/>
                <a:ext cx="304800" cy="369332"/>
              </a:xfrm>
              <a:prstGeom prst="rect">
                <a:avLst/>
              </a:prstGeom>
              <a:blipFill>
                <a:blip r:embed="rId8"/>
                <a:stretch>
                  <a:fillRect r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8A9F368-3457-4818-E866-98F74F9A8C97}"/>
                  </a:ext>
                </a:extLst>
              </p:cNvPr>
              <p:cNvSpPr txBox="1"/>
              <p:nvPr/>
            </p:nvSpPr>
            <p:spPr>
              <a:xfrm>
                <a:off x="6387297" y="6260068"/>
                <a:ext cx="304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8A9F368-3457-4818-E866-98F74F9A8C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7297" y="6260068"/>
                <a:ext cx="304800" cy="369332"/>
              </a:xfrm>
              <a:prstGeom prst="rect">
                <a:avLst/>
              </a:prstGeom>
              <a:blipFill>
                <a:blip r:embed="rId9"/>
                <a:stretch>
                  <a:fillRect r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67698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9" grpId="0"/>
      <p:bldP spid="10" grpId="0"/>
      <p:bldP spid="11" grpId="0"/>
      <p:bldP spid="1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FFF9655B-72E4-44AC-B81C-47E93349F2B9}"/>
              </a:ext>
            </a:extLst>
          </p:cNvPr>
          <p:cNvSpPr txBox="1">
            <a:spLocks/>
          </p:cNvSpPr>
          <p:nvPr/>
        </p:nvSpPr>
        <p:spPr>
          <a:xfrm>
            <a:off x="11817621" y="6629400"/>
            <a:ext cx="374379" cy="27595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fld id="{4CE5E1DA-8DF7-FF44-A92B-B9359153D133}" type="slidenum">
              <a:rPr lang="en-US" sz="1000" smtClean="0">
                <a:solidFill>
                  <a:schemeClr val="bg2"/>
                </a:solidFill>
              </a:rPr>
              <a:pPr algn="r">
                <a:defRPr/>
              </a:pPr>
              <a:t>19</a:t>
            </a:fld>
            <a:endParaRPr lang="en-US" sz="1000" dirty="0">
              <a:solidFill>
                <a:schemeClr val="bg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DABBAB-4FFD-AC1A-4B41-F26AA26B36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Exercise2 (2_GA_MinRep.xml)</a:t>
            </a:r>
            <a:endParaRPr lang="en-US" sz="18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2">
                <a:extLst>
                  <a:ext uri="{FF2B5EF4-FFF2-40B4-BE49-F238E27FC236}">
                    <a16:creationId xmlns:a16="http://schemas.microsoft.com/office/drawing/2014/main" id="{2D73E23B-02E7-CAD7-CEC7-2FA9F49A6B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5280" y="1716087"/>
                <a:ext cx="11277600" cy="264116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457056" tIns="25392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2800" b="0" i="0" u="none" strike="noStrike" cap="none" normalizeH="0" baseline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latin typeface="Calibri Light" panose="020F0302020204030204" pitchFamily="34" charset="0"/>
                    <a:ea typeface="Yu Gothic Light" panose="020B0300000000000000" pitchFamily="34" charset="-128"/>
                    <a:cs typeface="Times New Roman" panose="02020603050405020304" pitchFamily="18" charset="0"/>
                  </a:rPr>
                  <a:t>Minimization without replacement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2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ea typeface="Calibri" panose="020F0502020204030204" pitchFamily="34" charset="0"/>
                    <a:cs typeface="Arial" panose="020B0604020202020204" pitchFamily="34" charset="0"/>
                  </a:rPr>
                  <a:t>Given:</a:t>
                </a:r>
                <a:endParaRPr kumimoji="0" lang="en-US" altLang="en-US" sz="2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14:m>
                  <m:oMath xmlns:m="http://schemas.openxmlformats.org/officeDocument/2006/math">
                    <m:r>
                      <a:rPr kumimoji="0" lang="en-US" altLang="en-US" sz="28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  <a:cs typeface="Arial" panose="020B0604020202020204" pitchFamily="34" charset="0"/>
                      </a:rPr>
                      <m:t>𝑥</m:t>
                    </m:r>
                    <m:r>
                      <a:rPr kumimoji="0" lang="en-US" altLang="en-US" sz="28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∈</m:t>
                    </m:r>
                    <m:sSup>
                      <m:sSupPr>
                        <m:ctrlPr>
                          <a:rPr kumimoji="0" lang="en-US" altLang="en-US" sz="2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kumimoji="0" lang="en-US" altLang="en-US" sz="2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ℕ</m:t>
                        </m:r>
                      </m:e>
                      <m:sup>
                        <m:r>
                          <a:rPr kumimoji="0" lang="en-US" altLang="en-US" sz="2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𝐺</m:t>
                        </m:r>
                      </m:sup>
                    </m:sSup>
                  </m:oMath>
                </a14:m>
                <a:r>
                  <a:rPr kumimoji="0" lang="en-US" altLang="en-US" sz="2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 where G=6 is the number of Genes (i.e., variables)</a:t>
                </a:r>
                <a:endParaRPr kumimoji="0" lang="en-US" altLang="en-US" sz="2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  <a:p>
                <a:pPr lvl="0">
                  <a:buFontTx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en-US" sz="2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kumimoji="0" lang="en-US" altLang="en-US" sz="2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kumimoji="0" lang="en-US" altLang="en-US" sz="2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Arial" panose="020B0604020202020204" pitchFamily="34" charset="0"/>
                          </a:rPr>
                          <m:t>𝑖</m:t>
                        </m:r>
                      </m:sub>
                    </m:sSub>
                    <m:r>
                      <a:rPr kumimoji="0" lang="en-US" altLang="en-US" sz="2800" b="0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~</m:t>
                    </m:r>
                    <m:sSup>
                      <m:sSupPr>
                        <m:ctrlPr>
                          <a:rPr kumimoji="0" lang="en-US" altLang="en-US" sz="2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𝒰</m:t>
                        </m:r>
                      </m:e>
                      <m:sup>
                        <m:r>
                          <a:rPr kumimoji="0" lang="en-US" altLang="en-US" sz="2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𝑤𝑜𝑅𝑒𝑝</m:t>
                        </m:r>
                      </m:sup>
                    </m:sSup>
                    <m:r>
                      <a:rPr kumimoji="0" lang="en-US" altLang="en-US" sz="28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kumimoji="0" lang="en-US" altLang="en-US" sz="28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𝑙𝑏</m:t>
                    </m:r>
                    <m:r>
                      <a:rPr kumimoji="0" lang="en-US" altLang="en-US" sz="28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r>
                      <a:rPr kumimoji="0" lang="en-US" altLang="en-US" sz="28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𝑢𝑏</m:t>
                    </m:r>
                    <m:r>
                      <a:rPr kumimoji="0" lang="en-US" altLang="en-US" sz="28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kumimoji="0" lang="en-US" altLang="en-US" sz="2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 a discrete uniform distribution bounded by </a:t>
                </a:r>
                <a:r>
                  <a:rPr kumimoji="0" lang="en-US" altLang="en-US" sz="28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lb</a:t>
                </a:r>
                <a:r>
                  <a:rPr kumimoji="0" lang="en-US" altLang="en-US" sz="2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 = 2, and </a:t>
                </a:r>
                <a:r>
                  <a:rPr kumimoji="0" lang="en-US" altLang="en-US" sz="28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ub</a:t>
                </a:r>
                <a:r>
                  <a:rPr kumimoji="0" lang="en-US" altLang="en-US" sz="2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 = 7</a:t>
                </a:r>
                <a:endParaRPr kumimoji="0" lang="en-US" altLang="en-US" sz="2800" b="0" i="0" u="none" strike="noStrike" cap="none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r>
                  <a:rPr kumimoji="0" lang="en-US" altLang="en-US" sz="2800" b="0" i="1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mbria Math" panose="02040503050406030204" pitchFamily="18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y(</a:t>
                </a:r>
                <a:r>
                  <a:rPr kumimoji="0" lang="en-US" altLang="en-US" sz="2800" b="1" i="1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mbria Math" panose="02040503050406030204" pitchFamily="18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x</a:t>
                </a:r>
                <a:r>
                  <a:rPr kumimoji="0" lang="en-US" altLang="en-US" sz="2800" b="0" i="1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mbria Math" panose="02040503050406030204" pitchFamily="18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)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kumimoji="0" lang="en-US" altLang="en-US" sz="2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Arial" panose="020B060402020202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0" lang="en-US" altLang="en-US" sz="2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Arial" panose="020B0604020202020204" pitchFamily="34" charset="0"/>
                          </a:rPr>
                          <m:t>𝑖</m:t>
                        </m:r>
                        <m:r>
                          <a:rPr kumimoji="0" lang="en-US" altLang="en-US" sz="2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Arial" panose="020B0604020202020204" pitchFamily="34" charset="0"/>
                          </a:rPr>
                          <m:t>=1</m:t>
                        </m:r>
                      </m:sub>
                      <m:sup>
                        <m:r>
                          <a:rPr kumimoji="0" lang="en-US" altLang="en-US" sz="2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Arial" panose="020B0604020202020204" pitchFamily="34" charset="0"/>
                          </a:rPr>
                          <m:t>𝐺</m:t>
                        </m:r>
                      </m:sup>
                      <m:e>
                        <m:r>
                          <a:rPr kumimoji="0" lang="en-US" altLang="en-US" sz="2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Arial" panose="020B0604020202020204" pitchFamily="34" charset="0"/>
                          </a:rPr>
                          <m:t>𝑖</m:t>
                        </m:r>
                        <m:r>
                          <a:rPr kumimoji="0" lang="en-US" altLang="en-US" sz="2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×</m:t>
                        </m:r>
                        <m:sSub>
                          <m:sSubPr>
                            <m:ctrlPr>
                              <a:rPr kumimoji="0" lang="en-US" altLang="en-US" sz="28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kumimoji="0" lang="en-US" altLang="en-US" sz="28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0" lang="en-US" altLang="en-US" sz="28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kumimoji="0" lang="en-US" altLang="en-US" sz="2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, is the objective function</a:t>
                </a:r>
                <a:endParaRPr kumimoji="0" lang="en-US" altLang="en-US" sz="2800" b="0" i="0" u="none" strike="noStrike" cap="none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</a:endParaRPr>
              </a:p>
            </p:txBody>
          </p:sp>
        </mc:Choice>
        <mc:Fallback>
          <p:sp>
            <p:nvSpPr>
              <p:cNvPr id="8" name="Rectangle 2">
                <a:extLst>
                  <a:ext uri="{FF2B5EF4-FFF2-40B4-BE49-F238E27FC236}">
                    <a16:creationId xmlns:a16="http://schemas.microsoft.com/office/drawing/2014/main" id="{2D73E23B-02E7-CAD7-CEC7-2FA9F49A6B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35280" y="1716087"/>
                <a:ext cx="11277600" cy="2641164"/>
              </a:xfrm>
              <a:prstGeom prst="rect">
                <a:avLst/>
              </a:prstGeom>
              <a:blipFill>
                <a:blip r:embed="rId3"/>
                <a:stretch>
                  <a:fillRect t="-2871" b="-40191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359247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5281" y="1310640"/>
            <a:ext cx="5532120" cy="478059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000" dirty="0"/>
              <a:t>Why Genetic Algorithms?</a:t>
            </a:r>
          </a:p>
          <a:p>
            <a:pPr lvl="1">
              <a:lnSpc>
                <a:spcPct val="100000"/>
              </a:lnSpc>
            </a:pPr>
            <a:r>
              <a:rPr lang="en-US" sz="2000" dirty="0"/>
              <a:t>Metaheuristic algorithms stem from biological evolution.</a:t>
            </a:r>
          </a:p>
          <a:p>
            <a:pPr lvl="1">
              <a:lnSpc>
                <a:spcPct val="100000"/>
              </a:lnSpc>
            </a:pPr>
            <a:r>
              <a:rPr lang="en-US" sz="2000" dirty="0"/>
              <a:t>Preferred for non-differentiable, expensive to differentiate, or objective functions with no intrusive access (black-box).</a:t>
            </a:r>
          </a:p>
          <a:p>
            <a:pPr lvl="1">
              <a:lnSpc>
                <a:spcPct val="100000"/>
              </a:lnSpc>
            </a:pPr>
            <a:r>
              <a:rPr lang="en-US" sz="2000" dirty="0"/>
              <a:t>Doesn’t get stuck in local minima, and hence works with non-convex problems.</a:t>
            </a:r>
          </a:p>
          <a:p>
            <a:pPr lvl="1">
              <a:lnSpc>
                <a:spcPct val="100000"/>
              </a:lnSpc>
            </a:pPr>
            <a:r>
              <a:rPr lang="en-US" sz="2000" dirty="0"/>
              <a:t>Can handle both constrained and unconstrained problems.</a:t>
            </a:r>
          </a:p>
          <a:p>
            <a:pPr lvl="1">
              <a:lnSpc>
                <a:spcPct val="100000"/>
              </a:lnSpc>
            </a:pPr>
            <a:r>
              <a:rPr lang="en-US" sz="2000" dirty="0"/>
              <a:t>Due to the encoding/decoding step it works with discrete, continuous, or mixed design spaces, with binary, integer, real, gray, or permutation encoding.  </a:t>
            </a:r>
          </a:p>
          <a:p>
            <a:pPr lvl="1">
              <a:lnSpc>
                <a:spcPct val="100000"/>
              </a:lnSpc>
            </a:pPr>
            <a:endParaRPr lang="en-US" sz="2000" dirty="0"/>
          </a:p>
          <a:p>
            <a:pPr lvl="1">
              <a:lnSpc>
                <a:spcPct val="100000"/>
              </a:lnSpc>
            </a:pPr>
            <a:endParaRPr lang="en-US" sz="2000" dirty="0"/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44CF38F2-8EBC-482E-BB8F-A34588E42ADC}"/>
              </a:ext>
            </a:extLst>
          </p:cNvPr>
          <p:cNvSpPr txBox="1">
            <a:spLocks/>
          </p:cNvSpPr>
          <p:nvPr/>
        </p:nvSpPr>
        <p:spPr>
          <a:xfrm>
            <a:off x="11810999" y="6582049"/>
            <a:ext cx="374379" cy="27595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fld id="{4CE5E1DA-8DF7-FF44-A92B-B9359153D133}" type="slidenum">
              <a:rPr lang="en-US" sz="1000" smtClean="0">
                <a:solidFill>
                  <a:schemeClr val="bg2"/>
                </a:solidFill>
              </a:rPr>
              <a:pPr algn="r">
                <a:defRPr/>
              </a:pPr>
              <a:t>2</a:t>
            </a:fld>
            <a:endParaRPr lang="en-US" sz="1000" dirty="0">
              <a:solidFill>
                <a:schemeClr val="bg2"/>
              </a:solidFill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3141F13-43C7-6AF1-9756-B07F23704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Genetic Algorithms: Overview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10CBF2A-CA21-4DCF-A36B-ADB7631C65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4432" y="1491139"/>
            <a:ext cx="5829300" cy="441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63422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FFF9655B-72E4-44AC-B81C-47E93349F2B9}"/>
              </a:ext>
            </a:extLst>
          </p:cNvPr>
          <p:cNvSpPr txBox="1">
            <a:spLocks/>
          </p:cNvSpPr>
          <p:nvPr/>
        </p:nvSpPr>
        <p:spPr>
          <a:xfrm>
            <a:off x="11817621" y="6629400"/>
            <a:ext cx="374379" cy="27595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fld id="{4CE5E1DA-8DF7-FF44-A92B-B9359153D133}" type="slidenum">
              <a:rPr lang="en-US" sz="1000" smtClean="0">
                <a:solidFill>
                  <a:schemeClr val="bg2"/>
                </a:solidFill>
              </a:rPr>
              <a:pPr algn="r">
                <a:defRPr/>
              </a:pPr>
              <a:t>20</a:t>
            </a:fld>
            <a:endParaRPr lang="en-US" sz="1000" dirty="0">
              <a:solidFill>
                <a:schemeClr val="bg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DABBAB-4FFD-AC1A-4B41-F26AA26B36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Exercise2 (2_GA_MinwoRep.xml)</a:t>
            </a: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2D73E23B-02E7-CAD7-CEC7-2FA9F49A6B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1650089"/>
            <a:ext cx="11277600" cy="2610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457056" tIns="25392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en-US" altLang="en-US" sz="2800" dirty="0">
                <a:latin typeface="Calibri" panose="020F050202020403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Procedure: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US" altLang="en-US" sz="2800" dirty="0">
                <a:latin typeface="Calibri" panose="020F050202020403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Pick ‘</a:t>
            </a:r>
            <a:r>
              <a:rPr lang="en-US" altLang="en-US" sz="2800" dirty="0" err="1">
                <a:latin typeface="Calibri" panose="020F050202020403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rouletteWheel</a:t>
            </a:r>
            <a:r>
              <a:rPr lang="en-US" altLang="en-US" sz="2800" dirty="0">
                <a:latin typeface="Calibri" panose="020F050202020403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’ as the parent selector.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US" altLang="en-US" sz="2800" dirty="0">
                <a:latin typeface="Calibri" panose="020F050202020403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Set ‘survival selection’ criterion to ‘</a:t>
            </a:r>
            <a:r>
              <a:rPr lang="en-US" altLang="en-US" sz="2800" dirty="0" err="1">
                <a:latin typeface="Calibri" panose="020F050202020403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fitnessBased</a:t>
            </a:r>
            <a:r>
              <a:rPr lang="en-US" altLang="en-US" sz="2800" dirty="0">
                <a:latin typeface="Calibri" panose="020F050202020403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’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US" altLang="en-US" sz="2800" dirty="0">
                <a:latin typeface="Calibri" panose="020F050202020403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Set population size to 20 and max number of iterations (</a:t>
            </a:r>
            <a:r>
              <a:rPr lang="en-US" altLang="en-US" sz="2800" dirty="0" err="1">
                <a:latin typeface="Calibri" panose="020F050202020403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samplerInit</a:t>
            </a:r>
            <a:r>
              <a:rPr lang="en-US" altLang="en-US" sz="2800" dirty="0">
                <a:latin typeface="Calibri" panose="020F050202020403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 limit to 15)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US" altLang="en-US" sz="2800" dirty="0">
                <a:latin typeface="Calibri" panose="020F050202020403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Run: </a:t>
            </a:r>
            <a:r>
              <a:rPr lang="en-US" altLang="en-US" sz="2800" dirty="0" err="1">
                <a:latin typeface="Calibri" panose="020F050202020403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raven_framework</a:t>
            </a:r>
            <a:r>
              <a:rPr lang="en-US" altLang="en-US" sz="2800" dirty="0">
                <a:latin typeface="Calibri" panose="020F050202020403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  2_GA_MinwoRep.xml</a:t>
            </a: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33B34C82-51F8-7015-A96A-36376F44F41A}"/>
              </a:ext>
            </a:extLst>
          </p:cNvPr>
          <p:cNvGraphicFramePr>
            <a:graphicFrameLocks noGrp="1"/>
          </p:cNvGraphicFramePr>
          <p:nvPr/>
        </p:nvGraphicFramePr>
        <p:xfrm>
          <a:off x="3810000" y="5526107"/>
          <a:ext cx="3013716" cy="85883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04229">
                  <a:extLst>
                    <a:ext uri="{9D8B030D-6E8A-4147-A177-3AD203B41FA5}">
                      <a16:colId xmlns:a16="http://schemas.microsoft.com/office/drawing/2014/main" val="3588920204"/>
                    </a:ext>
                  </a:extLst>
                </a:gridCol>
                <a:gridCol w="504229">
                  <a:extLst>
                    <a:ext uri="{9D8B030D-6E8A-4147-A177-3AD203B41FA5}">
                      <a16:colId xmlns:a16="http://schemas.microsoft.com/office/drawing/2014/main" val="2941881290"/>
                    </a:ext>
                  </a:extLst>
                </a:gridCol>
                <a:gridCol w="503544">
                  <a:extLst>
                    <a:ext uri="{9D8B030D-6E8A-4147-A177-3AD203B41FA5}">
                      <a16:colId xmlns:a16="http://schemas.microsoft.com/office/drawing/2014/main" val="2155557579"/>
                    </a:ext>
                  </a:extLst>
                </a:gridCol>
                <a:gridCol w="503544">
                  <a:extLst>
                    <a:ext uri="{9D8B030D-6E8A-4147-A177-3AD203B41FA5}">
                      <a16:colId xmlns:a16="http://schemas.microsoft.com/office/drawing/2014/main" val="3901438872"/>
                    </a:ext>
                  </a:extLst>
                </a:gridCol>
                <a:gridCol w="503544">
                  <a:extLst>
                    <a:ext uri="{9D8B030D-6E8A-4147-A177-3AD203B41FA5}">
                      <a16:colId xmlns:a16="http://schemas.microsoft.com/office/drawing/2014/main" val="2642663768"/>
                    </a:ext>
                  </a:extLst>
                </a:gridCol>
                <a:gridCol w="494626">
                  <a:extLst>
                    <a:ext uri="{9D8B030D-6E8A-4147-A177-3AD203B41FA5}">
                      <a16:colId xmlns:a16="http://schemas.microsoft.com/office/drawing/2014/main" val="79012244"/>
                    </a:ext>
                  </a:extLst>
                </a:gridCol>
              </a:tblGrid>
              <a:tr h="85883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7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6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5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4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3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2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0412519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656B572-BC20-AB17-DBF7-0EB8B6C09128}"/>
                  </a:ext>
                </a:extLst>
              </p:cNvPr>
              <p:cNvSpPr txBox="1"/>
              <p:nvPr/>
            </p:nvSpPr>
            <p:spPr>
              <a:xfrm>
                <a:off x="938151" y="4572000"/>
                <a:ext cx="11025249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2800" dirty="0">
                    <a:latin typeface="Calibri" panose="020F0502020204030204" pitchFamily="34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Analytic Solution:</a:t>
                </a:r>
                <a:endParaRPr lang="en-US" altLang="en-US" sz="2800" dirty="0"/>
              </a:p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2800" dirty="0">
                    <a:latin typeface="Calibri" panose="020F0502020204030204" pitchFamily="34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Optimal value = </a:t>
                </a:r>
                <a14:m>
                  <m:oMath xmlns:m="http://schemas.openxmlformats.org/officeDocument/2006/math">
                    <m:r>
                      <a:rPr lang="en-US" altLang="en-US" sz="2800" b="0" i="1" smtClean="0">
                        <a:latin typeface="Cambria Math" panose="02040503050406030204" pitchFamily="18" charset="0"/>
                        <a:ea typeface="Yu Mincho" panose="02020400000000000000" pitchFamily="18" charset="-128"/>
                        <a:cs typeface="Arial" panose="020B0604020202020204" pitchFamily="34" charset="0"/>
                      </a:rPr>
                      <m:t>1</m:t>
                    </m:r>
                    <m:r>
                      <a:rPr lang="en-US" alt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×7+2×6+3×5+4×4+5×3+6×2=77</m:t>
                    </m:r>
                  </m:oMath>
                </a14:m>
                <a:endParaRPr lang="en-US" altLang="en-US" sz="2800" dirty="0">
                  <a:latin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656B572-BC20-AB17-DBF7-0EB8B6C091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151" y="4572000"/>
                <a:ext cx="11025249" cy="954107"/>
              </a:xfrm>
              <a:prstGeom prst="rect">
                <a:avLst/>
              </a:prstGeom>
              <a:blipFill>
                <a:blip r:embed="rId3"/>
                <a:stretch>
                  <a:fillRect l="-1149" t="-7895" b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1D373F9-9BCE-0423-3B41-9E2EB6A9E4E0}"/>
                  </a:ext>
                </a:extLst>
              </p:cNvPr>
              <p:cNvSpPr txBox="1"/>
              <p:nvPr/>
            </p:nvSpPr>
            <p:spPr>
              <a:xfrm>
                <a:off x="3886200" y="6260068"/>
                <a:ext cx="304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1D373F9-9BCE-0423-3B41-9E2EB6A9E4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6200" y="6260068"/>
                <a:ext cx="304800" cy="369332"/>
              </a:xfrm>
              <a:prstGeom prst="rect">
                <a:avLst/>
              </a:prstGeom>
              <a:blipFill>
                <a:blip r:embed="rId4"/>
                <a:stretch>
                  <a:fillRect r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038EF7F-03CC-8810-1F30-6A0C283E1D60}"/>
                  </a:ext>
                </a:extLst>
              </p:cNvPr>
              <p:cNvSpPr txBox="1"/>
              <p:nvPr/>
            </p:nvSpPr>
            <p:spPr>
              <a:xfrm>
                <a:off x="4343400" y="6260068"/>
                <a:ext cx="304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038EF7F-03CC-8810-1F30-6A0C283E1D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3400" y="6260068"/>
                <a:ext cx="304800" cy="369332"/>
              </a:xfrm>
              <a:prstGeom prst="rect">
                <a:avLst/>
              </a:prstGeom>
              <a:blipFill>
                <a:blip r:embed="rId5"/>
                <a:stretch>
                  <a:fillRect r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8A63AB9-4E58-51BF-CE9F-9318BF40A597}"/>
                  </a:ext>
                </a:extLst>
              </p:cNvPr>
              <p:cNvSpPr txBox="1"/>
              <p:nvPr/>
            </p:nvSpPr>
            <p:spPr>
              <a:xfrm>
                <a:off x="4883903" y="6260068"/>
                <a:ext cx="304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8A63AB9-4E58-51BF-CE9F-9318BF40A5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3903" y="6260068"/>
                <a:ext cx="304800" cy="369332"/>
              </a:xfrm>
              <a:prstGeom prst="rect">
                <a:avLst/>
              </a:prstGeom>
              <a:blipFill>
                <a:blip r:embed="rId6"/>
                <a:stretch>
                  <a:fillRect r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D98899A-1B2E-D386-7279-8CBB8D8CDEB2}"/>
                  </a:ext>
                </a:extLst>
              </p:cNvPr>
              <p:cNvSpPr txBox="1"/>
              <p:nvPr/>
            </p:nvSpPr>
            <p:spPr>
              <a:xfrm>
                <a:off x="5361885" y="6260068"/>
                <a:ext cx="304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D98899A-1B2E-D386-7279-8CBB8D8CDE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1885" y="6260068"/>
                <a:ext cx="304800" cy="369332"/>
              </a:xfrm>
              <a:prstGeom prst="rect">
                <a:avLst/>
              </a:prstGeom>
              <a:blipFill>
                <a:blip r:embed="rId7"/>
                <a:stretch>
                  <a:fillRect r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65176ED-0761-F2AD-EA97-69F6F3B57714}"/>
                  </a:ext>
                </a:extLst>
              </p:cNvPr>
              <p:cNvSpPr txBox="1"/>
              <p:nvPr/>
            </p:nvSpPr>
            <p:spPr>
              <a:xfrm>
                <a:off x="5909315" y="6260068"/>
                <a:ext cx="304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65176ED-0761-F2AD-EA97-69F6F3B577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9315" y="6260068"/>
                <a:ext cx="304800" cy="369332"/>
              </a:xfrm>
              <a:prstGeom prst="rect">
                <a:avLst/>
              </a:prstGeom>
              <a:blipFill>
                <a:blip r:embed="rId8"/>
                <a:stretch>
                  <a:fillRect r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C4A707F-4892-1079-30AF-821D1BDB285B}"/>
                  </a:ext>
                </a:extLst>
              </p:cNvPr>
              <p:cNvSpPr txBox="1"/>
              <p:nvPr/>
            </p:nvSpPr>
            <p:spPr>
              <a:xfrm>
                <a:off x="6387297" y="6260068"/>
                <a:ext cx="304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C4A707F-4892-1079-30AF-821D1BDB28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7297" y="6260068"/>
                <a:ext cx="304800" cy="369332"/>
              </a:xfrm>
              <a:prstGeom prst="rect">
                <a:avLst/>
              </a:prstGeom>
              <a:blipFill>
                <a:blip r:embed="rId9"/>
                <a:stretch>
                  <a:fillRect r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0018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17" grpId="0"/>
      <p:bldP spid="18" grpId="0"/>
      <p:bldP spid="19" grpId="0"/>
      <p:bldP spid="2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FFF9655B-72E4-44AC-B81C-47E93349F2B9}"/>
              </a:ext>
            </a:extLst>
          </p:cNvPr>
          <p:cNvSpPr txBox="1">
            <a:spLocks/>
          </p:cNvSpPr>
          <p:nvPr/>
        </p:nvSpPr>
        <p:spPr>
          <a:xfrm>
            <a:off x="11817621" y="6629400"/>
            <a:ext cx="374379" cy="27595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fld id="{4CE5E1DA-8DF7-FF44-A92B-B9359153D133}" type="slidenum">
              <a:rPr lang="en-US" sz="1000" smtClean="0">
                <a:solidFill>
                  <a:schemeClr val="bg2"/>
                </a:solidFill>
              </a:rPr>
              <a:pPr algn="r">
                <a:defRPr/>
              </a:pPr>
              <a:t>21</a:t>
            </a:fld>
            <a:endParaRPr lang="en-US" sz="1000" dirty="0">
              <a:solidFill>
                <a:schemeClr val="bg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DABBAB-4FFD-AC1A-4B41-F26AA26B36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Exercise3 (Maximization with explicit constraints) start from the starter exercise 2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2">
                <a:extLst>
                  <a:ext uri="{FF2B5EF4-FFF2-40B4-BE49-F238E27FC236}">
                    <a16:creationId xmlns:a16="http://schemas.microsoft.com/office/drawing/2014/main" id="{2D73E23B-02E7-CAD7-CEC7-2FA9F49A6B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4800" y="1493738"/>
                <a:ext cx="11277600" cy="264116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457056" tIns="25392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2800" b="0" i="0" u="none" strike="noStrike" cap="none" normalizeH="0" baseline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latin typeface="Calibri Light" panose="020F0302020204030204" pitchFamily="34" charset="0"/>
                    <a:ea typeface="Yu Gothic Light" panose="020B0300000000000000" pitchFamily="34" charset="-128"/>
                    <a:cs typeface="Times New Roman" panose="02020603050405020304" pitchFamily="18" charset="0"/>
                  </a:rPr>
                  <a:t>Maximize without replacement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14:m>
                  <m:oMath xmlns:m="http://schemas.openxmlformats.org/officeDocument/2006/math">
                    <m:r>
                      <a:rPr kumimoji="0" lang="en-US" altLang="en-US" sz="2800" b="1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  <a:cs typeface="Arial" panose="020B0604020202020204" pitchFamily="34" charset="0"/>
                      </a:rPr>
                      <m:t>𝒙</m:t>
                    </m:r>
                    <m:r>
                      <a:rPr kumimoji="0" lang="en-US" altLang="en-US" sz="28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∈</m:t>
                    </m:r>
                    <m:sSup>
                      <m:sSupPr>
                        <m:ctrlPr>
                          <a:rPr kumimoji="0" lang="en-US" altLang="en-US" sz="2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kumimoji="0" lang="en-US" altLang="en-US" sz="2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ℕ</m:t>
                        </m:r>
                      </m:e>
                      <m:sup>
                        <m:r>
                          <a:rPr kumimoji="0" lang="en-US" altLang="en-US" sz="2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𝐺</m:t>
                        </m:r>
                      </m:sup>
                    </m:sSup>
                  </m:oMath>
                </a14:m>
                <a:r>
                  <a:rPr kumimoji="0" lang="en-US" altLang="en-US" sz="2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 where G=6 is the number of Genes (i.e., variables)</a:t>
                </a:r>
                <a:endParaRPr kumimoji="0" lang="en-US" altLang="en-US" sz="2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  <a:p>
                <a:pPr lvl="0">
                  <a:buFontTx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en-US" sz="2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kumimoji="0" lang="en-US" altLang="en-US" sz="2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kumimoji="0" lang="en-US" altLang="en-US" sz="2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Arial" panose="020B0604020202020204" pitchFamily="34" charset="0"/>
                          </a:rPr>
                          <m:t>𝑖</m:t>
                        </m:r>
                      </m:sub>
                    </m:sSub>
                    <m:r>
                      <a:rPr kumimoji="0" lang="en-US" altLang="en-US" sz="2800" b="0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~</m:t>
                    </m:r>
                    <m:sSup>
                      <m:sSupPr>
                        <m:ctrlPr>
                          <a:rPr kumimoji="0" lang="en-US" altLang="en-US" sz="2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𝒰</m:t>
                        </m:r>
                      </m:e>
                      <m:sup>
                        <m:r>
                          <a:rPr kumimoji="0" lang="en-US" altLang="en-US" sz="2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𝑤𝑜𝑅𝑒𝑝</m:t>
                        </m:r>
                      </m:sup>
                    </m:sSup>
                    <m:r>
                      <a:rPr kumimoji="0" lang="en-US" altLang="en-US" sz="28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kumimoji="0" lang="en-US" altLang="en-US" sz="28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𝑙𝑏</m:t>
                    </m:r>
                    <m:r>
                      <a:rPr kumimoji="0" lang="en-US" altLang="en-US" sz="28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r>
                      <a:rPr kumimoji="0" lang="en-US" altLang="en-US" sz="28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𝑢𝑏</m:t>
                    </m:r>
                    <m:r>
                      <a:rPr kumimoji="0" lang="en-US" altLang="en-US" sz="28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kumimoji="0" lang="en-US" altLang="en-US" sz="2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 a discrete uniform distribution bounded by </a:t>
                </a:r>
                <a:r>
                  <a:rPr kumimoji="0" lang="en-US" altLang="en-US" sz="28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lb</a:t>
                </a:r>
                <a:r>
                  <a:rPr kumimoji="0" lang="en-US" altLang="en-US" sz="2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 = 2, and </a:t>
                </a:r>
                <a:r>
                  <a:rPr kumimoji="0" lang="en-US" altLang="en-US" sz="28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ub</a:t>
                </a:r>
                <a:r>
                  <a:rPr kumimoji="0" lang="en-US" altLang="en-US" sz="2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 = 7</a:t>
                </a:r>
                <a:endParaRPr kumimoji="0" lang="en-US" altLang="en-US" sz="2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r>
                  <a:rPr kumimoji="0" lang="en-US" altLang="en-US" sz="2800" b="0" i="1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mbria Math" panose="02040503050406030204" pitchFamily="18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altLang="en-US" sz="28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  <a:cs typeface="Arial" panose="020B0604020202020204" pitchFamily="34" charset="0"/>
                      </a:rPr>
                      <m:t>𝑦</m:t>
                    </m:r>
                    <m:d>
                      <m:dPr>
                        <m:ctrlPr>
                          <a:rPr kumimoji="0" lang="en-US" altLang="en-US" sz="2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kumimoji="0" lang="en-US" altLang="en-US" sz="2800" b="1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Arial" panose="020B0604020202020204" pitchFamily="34" charset="0"/>
                          </a:rPr>
                          <m:t>𝒙</m:t>
                        </m:r>
                      </m:e>
                    </m:d>
                    <m:r>
                      <a:rPr kumimoji="0" lang="en-US" altLang="en-US" sz="2800" b="1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  <a:cs typeface="Arial" panose="020B0604020202020204" pitchFamily="34" charset="0"/>
                      </a:rPr>
                      <m:t>= </m:t>
                    </m:r>
                    <m:nary>
                      <m:naryPr>
                        <m:chr m:val="∑"/>
                        <m:ctrlPr>
                          <a:rPr kumimoji="0" lang="en-US" altLang="en-US" sz="2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Arial" panose="020B060402020202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0" lang="en-US" altLang="en-US" sz="2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Arial" panose="020B0604020202020204" pitchFamily="34" charset="0"/>
                          </a:rPr>
                          <m:t>𝑖</m:t>
                        </m:r>
                        <m:r>
                          <a:rPr kumimoji="0" lang="en-US" altLang="en-US" sz="2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Arial" panose="020B0604020202020204" pitchFamily="34" charset="0"/>
                          </a:rPr>
                          <m:t>=1</m:t>
                        </m:r>
                      </m:sub>
                      <m:sup>
                        <m:r>
                          <a:rPr kumimoji="0" lang="en-US" altLang="en-US" sz="2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Arial" panose="020B0604020202020204" pitchFamily="34" charset="0"/>
                          </a:rPr>
                          <m:t>𝐺</m:t>
                        </m:r>
                      </m:sup>
                      <m:e>
                        <m:r>
                          <a:rPr kumimoji="0" lang="en-US" altLang="en-US" sz="2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Arial" panose="020B0604020202020204" pitchFamily="34" charset="0"/>
                          </a:rPr>
                          <m:t>𝑖</m:t>
                        </m:r>
                        <m:r>
                          <a:rPr kumimoji="0" lang="en-US" altLang="en-US" sz="2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×</m:t>
                        </m:r>
                        <m:sSub>
                          <m:sSubPr>
                            <m:ctrlPr>
                              <a:rPr kumimoji="0" lang="en-US" altLang="en-US" sz="28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kumimoji="0" lang="en-US" altLang="en-US" sz="28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0" lang="en-US" altLang="en-US" sz="28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kumimoji="0" lang="en-US" altLang="en-US" sz="2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, is the objective function</a:t>
                </a:r>
              </a:p>
              <a:p>
                <a:pPr lvl="0">
                  <a:buFontTx/>
                  <a:buChar char="•"/>
                </a:pPr>
                <a:r>
                  <a:rPr lang="en-US" altLang="en-US" sz="2800" b="1" i="1" dirty="0">
                    <a:latin typeface="Calibri" panose="020F0502020204030204" pitchFamily="34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Constraints: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800" i="1" smtClean="0"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en-US" sz="2800" b="0" i="1" smtClean="0"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altLang="en-US" sz="2800" b="0" i="1" smtClean="0"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Arial" panose="020B0604020202020204" pitchFamily="34" charset="0"/>
                          </a:rPr>
                          <m:t>3</m:t>
                        </m:r>
                      </m:sub>
                    </m:sSub>
                    <m:r>
                      <a:rPr lang="en-US" altLang="en-US" sz="2800" b="0" i="1" smtClean="0">
                        <a:latin typeface="Cambria Math" panose="02040503050406030204" pitchFamily="18" charset="0"/>
                        <a:ea typeface="Yu Mincho" panose="02020400000000000000" pitchFamily="18" charset="-128"/>
                        <a:cs typeface="Arial" panose="020B0604020202020204" pitchFamily="34" charset="0"/>
                      </a:rPr>
                      <m:t>+</m:t>
                    </m:r>
                    <m:sSub>
                      <m:sSubPr>
                        <m:ctrlPr>
                          <a:rPr lang="en-US" altLang="en-US" sz="2800" i="1"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en-US" sz="2800" i="1"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altLang="en-US" sz="2800" b="0" i="1" smtClean="0"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Arial" panose="020B0604020202020204" pitchFamily="34" charset="0"/>
                          </a:rPr>
                          <m:t>4</m:t>
                        </m:r>
                      </m:sub>
                    </m:sSub>
                    <m:r>
                      <a:rPr lang="en-US" altLang="en-US" sz="2800" b="0" i="1" smtClean="0">
                        <a:latin typeface="Cambria Math" panose="02040503050406030204" pitchFamily="18" charset="0"/>
                        <a:ea typeface="Yu Mincho" panose="02020400000000000000" pitchFamily="18" charset="-128"/>
                        <a:cs typeface="Arial" panose="020B0604020202020204" pitchFamily="34" charset="0"/>
                      </a:rPr>
                      <m:t>&gt;8</m:t>
                    </m:r>
                  </m:oMath>
                </a14:m>
                <a:r>
                  <a:rPr lang="en-US" altLang="en-US" sz="2800" dirty="0">
                    <a:latin typeface="Calibri" panose="020F0502020204030204" pitchFamily="34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 </a:t>
                </a:r>
                <a:endParaRPr kumimoji="0" lang="en-US" altLang="en-US" sz="2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mc:Choice>
        <mc:Fallback>
          <p:sp>
            <p:nvSpPr>
              <p:cNvPr id="8" name="Rectangle 2">
                <a:extLst>
                  <a:ext uri="{FF2B5EF4-FFF2-40B4-BE49-F238E27FC236}">
                    <a16:creationId xmlns:a16="http://schemas.microsoft.com/office/drawing/2014/main" id="{2D73E23B-02E7-CAD7-CEC7-2FA9F49A6B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04800" y="1493738"/>
                <a:ext cx="11277600" cy="2641164"/>
              </a:xfrm>
              <a:prstGeom prst="rect">
                <a:avLst/>
              </a:prstGeom>
              <a:blipFill>
                <a:blip r:embed="rId3"/>
                <a:stretch>
                  <a:fillRect t="-2871" b="-23923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155515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FFF9655B-72E4-44AC-B81C-47E93349F2B9}"/>
              </a:ext>
            </a:extLst>
          </p:cNvPr>
          <p:cNvSpPr txBox="1">
            <a:spLocks/>
          </p:cNvSpPr>
          <p:nvPr/>
        </p:nvSpPr>
        <p:spPr>
          <a:xfrm>
            <a:off x="11817621" y="6629400"/>
            <a:ext cx="374379" cy="27595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fld id="{4CE5E1DA-8DF7-FF44-A92B-B9359153D133}" type="slidenum">
              <a:rPr lang="en-US" sz="1000" smtClean="0">
                <a:solidFill>
                  <a:schemeClr val="bg2"/>
                </a:solidFill>
              </a:rPr>
              <a:pPr algn="r">
                <a:defRPr/>
              </a:pPr>
              <a:t>22</a:t>
            </a:fld>
            <a:endParaRPr lang="en-US" sz="1000" dirty="0">
              <a:solidFill>
                <a:schemeClr val="bg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DABBAB-4FFD-AC1A-4B41-F26AA26B36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Exercise3</a:t>
            </a: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2D73E23B-02E7-CAD7-CEC7-2FA9F49A6B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1122831"/>
            <a:ext cx="11277600" cy="56271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457056" tIns="25392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alibri Light" panose="020F0302020204030204" pitchFamily="34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Procedure:</a:t>
            </a:r>
          </a:p>
          <a:p>
            <a:pPr marL="514350" marR="0" lvl="0" indent="-5143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lang="en-US" altLang="en-US" sz="2800" dirty="0">
                <a:solidFill>
                  <a:srgbClr val="0070C0"/>
                </a:solidFill>
                <a:latin typeface="Calibri Light" panose="020F0302020204030204" pitchFamily="34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Go to Models/</a:t>
            </a:r>
            <a:r>
              <a:rPr lang="en-US" altLang="en-US" sz="2800" dirty="0" err="1">
                <a:solidFill>
                  <a:srgbClr val="0070C0"/>
                </a:solidFill>
                <a:latin typeface="Calibri Light" panose="020F0302020204030204" pitchFamily="34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Constraints.py</a:t>
            </a:r>
            <a:r>
              <a:rPr lang="en-US" altLang="en-US" sz="2800" dirty="0">
                <a:solidFill>
                  <a:srgbClr val="0070C0"/>
                </a:solidFill>
                <a:latin typeface="Calibri Light" panose="020F0302020204030204" pitchFamily="34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 and name the first function ‘constrain’ this is a must since RAVEN searches for that exact word</a:t>
            </a:r>
          </a:p>
          <a:p>
            <a:pPr marL="514350" marR="0" lvl="0" indent="-5143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alibri Light" panose="020F0302020204030204" pitchFamily="34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Give the first explicit constraint function a name and make sure it is the same name you use in the XML. And implement the constraint               x3 + x4 &lt; 8.</a:t>
            </a:r>
          </a:p>
          <a:p>
            <a:pPr marL="514350" marR="0" lvl="0" indent="-5143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lang="en-US" altLang="en-US" sz="2800" dirty="0">
                <a:solidFill>
                  <a:srgbClr val="0070C0"/>
                </a:solidFill>
                <a:latin typeface="Calibri Light" panose="020F0302020204030204" pitchFamily="34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Look at the second explicit constraint (Not used in the exercise).</a:t>
            </a:r>
          </a:p>
          <a:p>
            <a:pPr marL="514350" marR="0" lvl="0" indent="-5143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lang="en-US" altLang="en-US" sz="2800" dirty="0">
                <a:solidFill>
                  <a:srgbClr val="0070C0"/>
                </a:solidFill>
                <a:latin typeface="Calibri Light" panose="020F0302020204030204" pitchFamily="34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In the XML starter input, Complete the functions block to define your constraint functions.</a:t>
            </a:r>
          </a:p>
          <a:p>
            <a:pPr marL="514350" marR="0" lvl="0" indent="-5143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alibri Light" panose="020F0302020204030204" pitchFamily="34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In the fitness block, change the penalty weighting of violation b to 20.</a:t>
            </a:r>
          </a:p>
          <a:p>
            <a:pPr marL="514350" marR="0" lvl="0" indent="-5143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alibri Light" panose="020F0302020204030204" pitchFamily="34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Fill the Constraint node at the end of the GA block to reflect the name of your constraint function.</a:t>
            </a:r>
          </a:p>
          <a:p>
            <a:pPr marL="514350" marR="0" lvl="0" indent="-5143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743149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Table 29">
            <a:extLst>
              <a:ext uri="{FF2B5EF4-FFF2-40B4-BE49-F238E27FC236}">
                <a16:creationId xmlns:a16="http://schemas.microsoft.com/office/drawing/2014/main" id="{777297B0-4822-5ADA-B3B3-6A63199CED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3250370"/>
              </p:ext>
            </p:extLst>
          </p:nvPr>
        </p:nvGraphicFramePr>
        <p:xfrm>
          <a:off x="2501048" y="2115575"/>
          <a:ext cx="3013716" cy="85883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04229">
                  <a:extLst>
                    <a:ext uri="{9D8B030D-6E8A-4147-A177-3AD203B41FA5}">
                      <a16:colId xmlns:a16="http://schemas.microsoft.com/office/drawing/2014/main" val="3588920204"/>
                    </a:ext>
                  </a:extLst>
                </a:gridCol>
                <a:gridCol w="504229">
                  <a:extLst>
                    <a:ext uri="{9D8B030D-6E8A-4147-A177-3AD203B41FA5}">
                      <a16:colId xmlns:a16="http://schemas.microsoft.com/office/drawing/2014/main" val="2941881290"/>
                    </a:ext>
                  </a:extLst>
                </a:gridCol>
                <a:gridCol w="503544">
                  <a:extLst>
                    <a:ext uri="{9D8B030D-6E8A-4147-A177-3AD203B41FA5}">
                      <a16:colId xmlns:a16="http://schemas.microsoft.com/office/drawing/2014/main" val="2155557579"/>
                    </a:ext>
                  </a:extLst>
                </a:gridCol>
                <a:gridCol w="503544">
                  <a:extLst>
                    <a:ext uri="{9D8B030D-6E8A-4147-A177-3AD203B41FA5}">
                      <a16:colId xmlns:a16="http://schemas.microsoft.com/office/drawing/2014/main" val="3901438872"/>
                    </a:ext>
                  </a:extLst>
                </a:gridCol>
                <a:gridCol w="503544">
                  <a:extLst>
                    <a:ext uri="{9D8B030D-6E8A-4147-A177-3AD203B41FA5}">
                      <a16:colId xmlns:a16="http://schemas.microsoft.com/office/drawing/2014/main" val="2642663768"/>
                    </a:ext>
                  </a:extLst>
                </a:gridCol>
                <a:gridCol w="494626">
                  <a:extLst>
                    <a:ext uri="{9D8B030D-6E8A-4147-A177-3AD203B41FA5}">
                      <a16:colId xmlns:a16="http://schemas.microsoft.com/office/drawing/2014/main" val="79012244"/>
                    </a:ext>
                  </a:extLst>
                </a:gridCol>
              </a:tblGrid>
              <a:tr h="85883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0412519"/>
                  </a:ext>
                </a:extLst>
              </a:tr>
            </a:tbl>
          </a:graphicData>
        </a:graphic>
      </p:graphicFrame>
      <p:graphicFrame>
        <p:nvGraphicFramePr>
          <p:cNvPr id="31" name="Table 30">
            <a:extLst>
              <a:ext uri="{FF2B5EF4-FFF2-40B4-BE49-F238E27FC236}">
                <a16:creationId xmlns:a16="http://schemas.microsoft.com/office/drawing/2014/main" id="{6182DAB7-236A-E8C3-9A3E-0EBB600FDA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4580844"/>
              </p:ext>
            </p:extLst>
          </p:nvPr>
        </p:nvGraphicFramePr>
        <p:xfrm>
          <a:off x="7377848" y="2102136"/>
          <a:ext cx="3013716" cy="85883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04229">
                  <a:extLst>
                    <a:ext uri="{9D8B030D-6E8A-4147-A177-3AD203B41FA5}">
                      <a16:colId xmlns:a16="http://schemas.microsoft.com/office/drawing/2014/main" val="3588920204"/>
                    </a:ext>
                  </a:extLst>
                </a:gridCol>
                <a:gridCol w="504229">
                  <a:extLst>
                    <a:ext uri="{9D8B030D-6E8A-4147-A177-3AD203B41FA5}">
                      <a16:colId xmlns:a16="http://schemas.microsoft.com/office/drawing/2014/main" val="2941881290"/>
                    </a:ext>
                  </a:extLst>
                </a:gridCol>
                <a:gridCol w="503544">
                  <a:extLst>
                    <a:ext uri="{9D8B030D-6E8A-4147-A177-3AD203B41FA5}">
                      <a16:colId xmlns:a16="http://schemas.microsoft.com/office/drawing/2014/main" val="2155557579"/>
                    </a:ext>
                  </a:extLst>
                </a:gridCol>
                <a:gridCol w="503544">
                  <a:extLst>
                    <a:ext uri="{9D8B030D-6E8A-4147-A177-3AD203B41FA5}">
                      <a16:colId xmlns:a16="http://schemas.microsoft.com/office/drawing/2014/main" val="3901438872"/>
                    </a:ext>
                  </a:extLst>
                </a:gridCol>
                <a:gridCol w="503544">
                  <a:extLst>
                    <a:ext uri="{9D8B030D-6E8A-4147-A177-3AD203B41FA5}">
                      <a16:colId xmlns:a16="http://schemas.microsoft.com/office/drawing/2014/main" val="2642663768"/>
                    </a:ext>
                  </a:extLst>
                </a:gridCol>
                <a:gridCol w="494626">
                  <a:extLst>
                    <a:ext uri="{9D8B030D-6E8A-4147-A177-3AD203B41FA5}">
                      <a16:colId xmlns:a16="http://schemas.microsoft.com/office/drawing/2014/main" val="79012244"/>
                    </a:ext>
                  </a:extLst>
                </a:gridCol>
              </a:tblGrid>
              <a:tr h="85883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0412519"/>
                  </a:ext>
                </a:extLst>
              </a:tr>
            </a:tbl>
          </a:graphicData>
        </a:graphic>
      </p:graphicFrame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FFF9655B-72E4-44AC-B81C-47E93349F2B9}"/>
              </a:ext>
            </a:extLst>
          </p:cNvPr>
          <p:cNvSpPr txBox="1">
            <a:spLocks/>
          </p:cNvSpPr>
          <p:nvPr/>
        </p:nvSpPr>
        <p:spPr>
          <a:xfrm>
            <a:off x="11817621" y="6629400"/>
            <a:ext cx="374379" cy="27595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fld id="{4CE5E1DA-8DF7-FF44-A92B-B9359153D133}" type="slidenum">
              <a:rPr lang="en-US" sz="1000" smtClean="0">
                <a:solidFill>
                  <a:schemeClr val="bg2"/>
                </a:solidFill>
              </a:rPr>
              <a:pPr algn="r">
                <a:defRPr/>
              </a:pPr>
              <a:t>23</a:t>
            </a:fld>
            <a:endParaRPr lang="en-US" sz="1000" dirty="0">
              <a:solidFill>
                <a:schemeClr val="bg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DABBAB-4FFD-AC1A-4B41-F26AA26B36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Exercise3 (Max w/o Rep with Constraints)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AD5C40BC-16C6-5F71-FE2B-24E651157F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0174587"/>
              </p:ext>
            </p:extLst>
          </p:nvPr>
        </p:nvGraphicFramePr>
        <p:xfrm>
          <a:off x="2492188" y="2117446"/>
          <a:ext cx="3013716" cy="85883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04229">
                  <a:extLst>
                    <a:ext uri="{9D8B030D-6E8A-4147-A177-3AD203B41FA5}">
                      <a16:colId xmlns:a16="http://schemas.microsoft.com/office/drawing/2014/main" val="3588920204"/>
                    </a:ext>
                  </a:extLst>
                </a:gridCol>
                <a:gridCol w="504229">
                  <a:extLst>
                    <a:ext uri="{9D8B030D-6E8A-4147-A177-3AD203B41FA5}">
                      <a16:colId xmlns:a16="http://schemas.microsoft.com/office/drawing/2014/main" val="2941881290"/>
                    </a:ext>
                  </a:extLst>
                </a:gridCol>
                <a:gridCol w="503544">
                  <a:extLst>
                    <a:ext uri="{9D8B030D-6E8A-4147-A177-3AD203B41FA5}">
                      <a16:colId xmlns:a16="http://schemas.microsoft.com/office/drawing/2014/main" val="2155557579"/>
                    </a:ext>
                  </a:extLst>
                </a:gridCol>
                <a:gridCol w="503544">
                  <a:extLst>
                    <a:ext uri="{9D8B030D-6E8A-4147-A177-3AD203B41FA5}">
                      <a16:colId xmlns:a16="http://schemas.microsoft.com/office/drawing/2014/main" val="3901438872"/>
                    </a:ext>
                  </a:extLst>
                </a:gridCol>
                <a:gridCol w="503544">
                  <a:extLst>
                    <a:ext uri="{9D8B030D-6E8A-4147-A177-3AD203B41FA5}">
                      <a16:colId xmlns:a16="http://schemas.microsoft.com/office/drawing/2014/main" val="2642663768"/>
                    </a:ext>
                  </a:extLst>
                </a:gridCol>
                <a:gridCol w="494626">
                  <a:extLst>
                    <a:ext uri="{9D8B030D-6E8A-4147-A177-3AD203B41FA5}">
                      <a16:colId xmlns:a16="http://schemas.microsoft.com/office/drawing/2014/main" val="79012244"/>
                    </a:ext>
                  </a:extLst>
                </a:gridCol>
              </a:tblGrid>
              <a:tr h="85883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2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3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4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5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6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7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0412519"/>
                  </a:ext>
                </a:extLst>
              </a:tr>
            </a:tbl>
          </a:graphicData>
        </a:graphic>
      </p:graphicFrame>
      <p:sp>
        <p:nvSpPr>
          <p:cNvPr id="8" name="Rectangle 2">
            <a:extLst>
              <a:ext uri="{FF2B5EF4-FFF2-40B4-BE49-F238E27FC236}">
                <a16:creationId xmlns:a16="http://schemas.microsoft.com/office/drawing/2014/main" id="{2D73E23B-02E7-CAD7-CEC7-2FA9F49A6B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2370616"/>
            <a:ext cx="11277600" cy="8874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457056" tIns="25392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514350" marR="0" lvl="0" indent="-5143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250A915-0617-5C31-4A37-E187AEE1AEB4}"/>
                  </a:ext>
                </a:extLst>
              </p:cNvPr>
              <p:cNvSpPr txBox="1"/>
              <p:nvPr/>
            </p:nvSpPr>
            <p:spPr>
              <a:xfrm>
                <a:off x="1144339" y="1163339"/>
                <a:ext cx="11025249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2800" dirty="0">
                    <a:latin typeface="Calibri" panose="020F0502020204030204" pitchFamily="34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Analytic Solution:</a:t>
                </a:r>
                <a:endParaRPr lang="en-US" altLang="en-US" sz="2800" dirty="0"/>
              </a:p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2800" dirty="0">
                    <a:latin typeface="Calibri" panose="020F0502020204030204" pitchFamily="34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Optimal value =</a:t>
                </a:r>
                <a14:m>
                  <m:oMath xmlns:m="http://schemas.openxmlformats.org/officeDocument/2006/math">
                    <m:r>
                      <a:rPr lang="en-US" altLang="en-US" sz="2800" b="0" i="1" smtClean="0">
                        <a:latin typeface="Cambria Math" panose="02040503050406030204" pitchFamily="18" charset="0"/>
                        <a:ea typeface="Yu Mincho" panose="02020400000000000000" pitchFamily="18" charset="-128"/>
                        <a:cs typeface="Arial" panose="020B0604020202020204" pitchFamily="34" charset="0"/>
                      </a:rPr>
                      <m:t>1</m:t>
                    </m:r>
                    <m:r>
                      <a:rPr lang="en-US" alt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×2+2×4+3×3+4×5+5×6+6×7=111</m:t>
                    </m:r>
                  </m:oMath>
                </a14:m>
                <a:endParaRPr lang="en-US" altLang="en-US" sz="2800" dirty="0">
                  <a:latin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250A915-0617-5C31-4A37-E187AEE1AE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4339" y="1163339"/>
                <a:ext cx="11025249" cy="954107"/>
              </a:xfrm>
              <a:prstGeom prst="rect">
                <a:avLst/>
              </a:prstGeom>
              <a:blipFill>
                <a:blip r:embed="rId3"/>
                <a:stretch>
                  <a:fillRect l="-1151" t="-6579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129FC821-8096-08B4-1946-4E3B7EC65C6A}"/>
              </a:ext>
            </a:extLst>
          </p:cNvPr>
          <p:cNvSpPr txBox="1"/>
          <p:nvPr/>
        </p:nvSpPr>
        <p:spPr>
          <a:xfrm>
            <a:off x="755815" y="2352409"/>
            <a:ext cx="1736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Unconstrained: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A02F0F30-DCBE-D1AA-042A-F6E3956CEF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0063607"/>
              </p:ext>
            </p:extLst>
          </p:nvPr>
        </p:nvGraphicFramePr>
        <p:xfrm>
          <a:off x="7368988" y="2102136"/>
          <a:ext cx="3013716" cy="85883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04229">
                  <a:extLst>
                    <a:ext uri="{9D8B030D-6E8A-4147-A177-3AD203B41FA5}">
                      <a16:colId xmlns:a16="http://schemas.microsoft.com/office/drawing/2014/main" val="3588920204"/>
                    </a:ext>
                  </a:extLst>
                </a:gridCol>
                <a:gridCol w="504229">
                  <a:extLst>
                    <a:ext uri="{9D8B030D-6E8A-4147-A177-3AD203B41FA5}">
                      <a16:colId xmlns:a16="http://schemas.microsoft.com/office/drawing/2014/main" val="2941881290"/>
                    </a:ext>
                  </a:extLst>
                </a:gridCol>
                <a:gridCol w="503544">
                  <a:extLst>
                    <a:ext uri="{9D8B030D-6E8A-4147-A177-3AD203B41FA5}">
                      <a16:colId xmlns:a16="http://schemas.microsoft.com/office/drawing/2014/main" val="2155557579"/>
                    </a:ext>
                  </a:extLst>
                </a:gridCol>
                <a:gridCol w="503544">
                  <a:extLst>
                    <a:ext uri="{9D8B030D-6E8A-4147-A177-3AD203B41FA5}">
                      <a16:colId xmlns:a16="http://schemas.microsoft.com/office/drawing/2014/main" val="3901438872"/>
                    </a:ext>
                  </a:extLst>
                </a:gridCol>
                <a:gridCol w="503544">
                  <a:extLst>
                    <a:ext uri="{9D8B030D-6E8A-4147-A177-3AD203B41FA5}">
                      <a16:colId xmlns:a16="http://schemas.microsoft.com/office/drawing/2014/main" val="2642663768"/>
                    </a:ext>
                  </a:extLst>
                </a:gridCol>
                <a:gridCol w="494626">
                  <a:extLst>
                    <a:ext uri="{9D8B030D-6E8A-4147-A177-3AD203B41FA5}">
                      <a16:colId xmlns:a16="http://schemas.microsoft.com/office/drawing/2014/main" val="79012244"/>
                    </a:ext>
                  </a:extLst>
                </a:gridCol>
              </a:tblGrid>
              <a:tr h="85883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2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4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3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5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6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7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041251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6D4FBC7B-23F1-A0F5-FD2E-28D523094D9F}"/>
              </a:ext>
            </a:extLst>
          </p:cNvPr>
          <p:cNvSpPr txBox="1"/>
          <p:nvPr/>
        </p:nvSpPr>
        <p:spPr>
          <a:xfrm>
            <a:off x="5632615" y="2337099"/>
            <a:ext cx="1492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Constrained: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FBE2D9C-4542-3DEE-1D76-AC19C5A63FFC}"/>
                  </a:ext>
                </a:extLst>
              </p:cNvPr>
              <p:cNvSpPr txBox="1"/>
              <p:nvPr/>
            </p:nvSpPr>
            <p:spPr>
              <a:xfrm>
                <a:off x="2548915" y="2897663"/>
                <a:ext cx="304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FBE2D9C-4542-3DEE-1D76-AC19C5A63F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8915" y="2897663"/>
                <a:ext cx="304800" cy="369332"/>
              </a:xfrm>
              <a:prstGeom prst="rect">
                <a:avLst/>
              </a:prstGeom>
              <a:blipFill>
                <a:blip r:embed="rId4"/>
                <a:stretch>
                  <a:fillRect r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C8D1572-4B0F-D065-7501-D4A703E22AF4}"/>
                  </a:ext>
                </a:extLst>
              </p:cNvPr>
              <p:cNvSpPr txBox="1"/>
              <p:nvPr/>
            </p:nvSpPr>
            <p:spPr>
              <a:xfrm>
                <a:off x="3006115" y="2897663"/>
                <a:ext cx="304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C8D1572-4B0F-D065-7501-D4A703E22A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6115" y="2897663"/>
                <a:ext cx="304800" cy="369332"/>
              </a:xfrm>
              <a:prstGeom prst="rect">
                <a:avLst/>
              </a:prstGeom>
              <a:blipFill>
                <a:blip r:embed="rId5"/>
                <a:stretch>
                  <a:fillRect r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6B47131-A8D3-A2A7-DB58-CCDB0CD97644}"/>
                  </a:ext>
                </a:extLst>
              </p:cNvPr>
              <p:cNvSpPr txBox="1"/>
              <p:nvPr/>
            </p:nvSpPr>
            <p:spPr>
              <a:xfrm>
                <a:off x="3546618" y="2897663"/>
                <a:ext cx="304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6B47131-A8D3-A2A7-DB58-CCDB0CD976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6618" y="2897663"/>
                <a:ext cx="304800" cy="369332"/>
              </a:xfrm>
              <a:prstGeom prst="rect">
                <a:avLst/>
              </a:prstGeom>
              <a:blipFill>
                <a:blip r:embed="rId6"/>
                <a:stretch>
                  <a:fillRect r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B4B9599-A557-47A9-6D6B-EDCB6242963F}"/>
                  </a:ext>
                </a:extLst>
              </p:cNvPr>
              <p:cNvSpPr txBox="1"/>
              <p:nvPr/>
            </p:nvSpPr>
            <p:spPr>
              <a:xfrm>
                <a:off x="4024600" y="2897663"/>
                <a:ext cx="304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B4B9599-A557-47A9-6D6B-EDCB624296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4600" y="2897663"/>
                <a:ext cx="304800" cy="369332"/>
              </a:xfrm>
              <a:prstGeom prst="rect">
                <a:avLst/>
              </a:prstGeom>
              <a:blipFill>
                <a:blip r:embed="rId7"/>
                <a:stretch>
                  <a:fillRect r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51B7389-4918-D2AB-D28B-38DE4E1EA0E9}"/>
                  </a:ext>
                </a:extLst>
              </p:cNvPr>
              <p:cNvSpPr txBox="1"/>
              <p:nvPr/>
            </p:nvSpPr>
            <p:spPr>
              <a:xfrm>
                <a:off x="4572030" y="2897663"/>
                <a:ext cx="304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51B7389-4918-D2AB-D28B-38DE4E1EA0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30" y="2897663"/>
                <a:ext cx="304800" cy="369332"/>
              </a:xfrm>
              <a:prstGeom prst="rect">
                <a:avLst/>
              </a:prstGeom>
              <a:blipFill>
                <a:blip r:embed="rId8"/>
                <a:stretch>
                  <a:fillRect r="-208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1FB2CEC-E712-7C27-DA8A-6DD7BC66A813}"/>
                  </a:ext>
                </a:extLst>
              </p:cNvPr>
              <p:cNvSpPr txBox="1"/>
              <p:nvPr/>
            </p:nvSpPr>
            <p:spPr>
              <a:xfrm>
                <a:off x="5050012" y="2897663"/>
                <a:ext cx="304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1FB2CEC-E712-7C27-DA8A-6DD7BC66A8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0012" y="2897663"/>
                <a:ext cx="304800" cy="369332"/>
              </a:xfrm>
              <a:prstGeom prst="rect">
                <a:avLst/>
              </a:prstGeom>
              <a:blipFill>
                <a:blip r:embed="rId9"/>
                <a:stretch>
                  <a:fillRect r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F657865-6B8F-D280-A2B2-79D2B582DE9B}"/>
                  </a:ext>
                </a:extLst>
              </p:cNvPr>
              <p:cNvSpPr txBox="1"/>
              <p:nvPr/>
            </p:nvSpPr>
            <p:spPr>
              <a:xfrm>
                <a:off x="7458691" y="2897663"/>
                <a:ext cx="304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F657865-6B8F-D280-A2B2-79D2B582DE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8691" y="2897663"/>
                <a:ext cx="304800" cy="369332"/>
              </a:xfrm>
              <a:prstGeom prst="rect">
                <a:avLst/>
              </a:prstGeom>
              <a:blipFill>
                <a:blip r:embed="rId10"/>
                <a:stretch>
                  <a:fillRect r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4064897-88AB-D5B4-C750-2F97C5332362}"/>
                  </a:ext>
                </a:extLst>
              </p:cNvPr>
              <p:cNvSpPr txBox="1"/>
              <p:nvPr/>
            </p:nvSpPr>
            <p:spPr>
              <a:xfrm>
                <a:off x="7915891" y="2897663"/>
                <a:ext cx="304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4064897-88AB-D5B4-C750-2F97C53323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5891" y="2897663"/>
                <a:ext cx="304800" cy="369332"/>
              </a:xfrm>
              <a:prstGeom prst="rect">
                <a:avLst/>
              </a:prstGeom>
              <a:blipFill>
                <a:blip r:embed="rId11"/>
                <a:stretch>
                  <a:fillRect r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E7475EF-7A02-5D60-FE2B-5DD584881BC0}"/>
                  </a:ext>
                </a:extLst>
              </p:cNvPr>
              <p:cNvSpPr txBox="1"/>
              <p:nvPr/>
            </p:nvSpPr>
            <p:spPr>
              <a:xfrm>
                <a:off x="8456394" y="2897663"/>
                <a:ext cx="304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E7475EF-7A02-5D60-FE2B-5DD584881B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6394" y="2897663"/>
                <a:ext cx="304800" cy="369332"/>
              </a:xfrm>
              <a:prstGeom prst="rect">
                <a:avLst/>
              </a:prstGeom>
              <a:blipFill>
                <a:blip r:embed="rId12"/>
                <a:stretch>
                  <a:fillRect r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D5BE2F9-CE21-291B-2E76-14379D94E48F}"/>
                  </a:ext>
                </a:extLst>
              </p:cNvPr>
              <p:cNvSpPr txBox="1"/>
              <p:nvPr/>
            </p:nvSpPr>
            <p:spPr>
              <a:xfrm>
                <a:off x="8934376" y="2897663"/>
                <a:ext cx="304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D5BE2F9-CE21-291B-2E76-14379D94E4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4376" y="2897663"/>
                <a:ext cx="304800" cy="369332"/>
              </a:xfrm>
              <a:prstGeom prst="rect">
                <a:avLst/>
              </a:prstGeom>
              <a:blipFill>
                <a:blip r:embed="rId13"/>
                <a:stretch>
                  <a:fillRect r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B9026C1-29F0-2CC2-EC4A-7F716AE0D8D8}"/>
                  </a:ext>
                </a:extLst>
              </p:cNvPr>
              <p:cNvSpPr txBox="1"/>
              <p:nvPr/>
            </p:nvSpPr>
            <p:spPr>
              <a:xfrm>
                <a:off x="9481806" y="2897663"/>
                <a:ext cx="304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B9026C1-29F0-2CC2-EC4A-7F716AE0D8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81806" y="2897663"/>
                <a:ext cx="304800" cy="369332"/>
              </a:xfrm>
              <a:prstGeom prst="rect">
                <a:avLst/>
              </a:prstGeom>
              <a:blipFill>
                <a:blip r:embed="rId14"/>
                <a:stretch>
                  <a:fillRect r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90CA0C5-32E5-49CD-60AC-671894D7BD3E}"/>
                  </a:ext>
                </a:extLst>
              </p:cNvPr>
              <p:cNvSpPr txBox="1"/>
              <p:nvPr/>
            </p:nvSpPr>
            <p:spPr>
              <a:xfrm>
                <a:off x="9959788" y="2897663"/>
                <a:ext cx="304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90CA0C5-32E5-49CD-60AC-671894D7BD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59788" y="2897663"/>
                <a:ext cx="304800" cy="369332"/>
              </a:xfrm>
              <a:prstGeom prst="rect">
                <a:avLst/>
              </a:prstGeom>
              <a:blipFill>
                <a:blip r:embed="rId15"/>
                <a:stretch>
                  <a:fillRect r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" name="Picture 24">
            <a:extLst>
              <a:ext uri="{FF2B5EF4-FFF2-40B4-BE49-F238E27FC236}">
                <a16:creationId xmlns:a16="http://schemas.microsoft.com/office/drawing/2014/main" id="{114ED261-1DFC-D8F6-CF84-55B926A9290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5181600"/>
            <a:ext cx="8851900" cy="3175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280A7D91-CC66-C319-5C0A-E2175D1CFE15}"/>
              </a:ext>
            </a:extLst>
          </p:cNvPr>
          <p:cNvSpPr txBox="1"/>
          <p:nvPr/>
        </p:nvSpPr>
        <p:spPr>
          <a:xfrm>
            <a:off x="1144339" y="4122091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dirty="0">
                <a:latin typeface="Calibri" panose="020F050202020403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Raven’s Solution:</a:t>
            </a:r>
            <a:endParaRPr lang="en-US" altLang="en-US" sz="2800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6A68DE90-CB61-637A-310D-1A7CF1BCD0DF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3715" y="4862445"/>
            <a:ext cx="7826985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714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5" grpId="1"/>
      <p:bldP spid="11" grpId="1"/>
      <p:bldP spid="4" grpId="0"/>
      <p:bldP spid="6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FFF9655B-72E4-44AC-B81C-47E93349F2B9}"/>
              </a:ext>
            </a:extLst>
          </p:cNvPr>
          <p:cNvSpPr txBox="1">
            <a:spLocks/>
          </p:cNvSpPr>
          <p:nvPr/>
        </p:nvSpPr>
        <p:spPr>
          <a:xfrm>
            <a:off x="11817621" y="6629400"/>
            <a:ext cx="374379" cy="27595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fld id="{4CE5E1DA-8DF7-FF44-A92B-B9359153D133}" type="slidenum">
              <a:rPr lang="en-US" sz="1000" smtClean="0">
                <a:solidFill>
                  <a:schemeClr val="bg2"/>
                </a:solidFill>
              </a:rPr>
              <a:pPr algn="r">
                <a:defRPr/>
              </a:pPr>
              <a:t>24</a:t>
            </a:fld>
            <a:endParaRPr lang="en-US" sz="1000" dirty="0">
              <a:solidFill>
                <a:schemeClr val="bg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DABBAB-4FFD-AC1A-4B41-F26AA26B36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Exercise4 (Continuous problem with implicit constraint)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2">
                <a:extLst>
                  <a:ext uri="{FF2B5EF4-FFF2-40B4-BE49-F238E27FC236}">
                    <a16:creationId xmlns:a16="http://schemas.microsoft.com/office/drawing/2014/main" id="{2D73E23B-02E7-CAD7-CEC7-2FA9F49A6B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646" y="1907369"/>
                <a:ext cx="11277600" cy="304326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457056" tIns="25392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2800" b="0" i="0" u="none" strike="noStrike" cap="none" normalizeH="0" baseline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latin typeface="Calibri Light" panose="020F0302020204030204" pitchFamily="34" charset="0"/>
                    <a:ea typeface="Yu Gothic Light" panose="020B0300000000000000" pitchFamily="34" charset="-128"/>
                    <a:cs typeface="Times New Roman" panose="02020603050405020304" pitchFamily="18" charset="0"/>
                  </a:rPr>
                  <a:t>Find v0, and the firing angle to Maximize the horizontal range of the projectile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14:m>
                  <m:oMath xmlns:m="http://schemas.openxmlformats.org/officeDocument/2006/math">
                    <m:r>
                      <a:rPr kumimoji="0" lang="en-US" altLang="en-US" sz="2800" b="1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  <a:cs typeface="Arial" panose="020B0604020202020204" pitchFamily="34" charset="0"/>
                      </a:rPr>
                      <m:t>𝒙</m:t>
                    </m:r>
                    <m:r>
                      <a:rPr kumimoji="0" lang="en-US" altLang="en-US" sz="28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∈</m:t>
                    </m:r>
                    <m:sSup>
                      <m:sSupPr>
                        <m:ctrlPr>
                          <a:rPr kumimoji="0" lang="en-US" altLang="en-US" sz="2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kumimoji="0" lang="en-US" altLang="en-US" sz="2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ℕ</m:t>
                        </m:r>
                      </m:e>
                      <m:sup>
                        <m:r>
                          <a:rPr kumimoji="0" lang="en-US" altLang="en-US" sz="2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𝐺</m:t>
                        </m:r>
                      </m:sup>
                    </m:sSup>
                  </m:oMath>
                </a14:m>
                <a:r>
                  <a:rPr kumimoji="0" lang="en-US" altLang="en-US" sz="2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 where G=2 (v0, angle) is the number of Genes (i.e., variables)</a:t>
                </a:r>
                <a:endParaRPr kumimoji="0" lang="en-US" altLang="en-US" sz="2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  <a:p>
                <a:pPr lvl="0">
                  <a:buFontTx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en-US" sz="28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kumimoji="0" lang="en-US" altLang="en-US" sz="28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Arial" panose="020B0604020202020204" pitchFamily="34" charset="0"/>
                          </a:rPr>
                          <m:t>𝑣</m:t>
                        </m:r>
                      </m:e>
                      <m:sub>
                        <m:r>
                          <a:rPr kumimoji="0" lang="en-US" altLang="en-US" sz="28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Arial" panose="020B0604020202020204" pitchFamily="34" charset="0"/>
                          </a:rPr>
                          <m:t>0</m:t>
                        </m:r>
                      </m:sub>
                    </m:sSub>
                    <m:r>
                      <a:rPr kumimoji="0" lang="en-US" altLang="en-US" sz="2800" b="0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~</m:t>
                    </m:r>
                    <m:r>
                      <a:rPr lang="en-US" altLang="en-US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𝒰</m:t>
                    </m:r>
                    <m:r>
                      <a:rPr kumimoji="0" lang="en-US" altLang="en-US" sz="28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(100,170)</m:t>
                    </m:r>
                  </m:oMath>
                </a14:m>
                <a:r>
                  <a:rPr kumimoji="0" lang="en-US" altLang="en-US" sz="2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 a continuous uniform distribution bounded by </a:t>
                </a:r>
                <a:r>
                  <a:rPr kumimoji="0" lang="en-US" altLang="en-US" sz="28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lb</a:t>
                </a:r>
                <a:r>
                  <a:rPr kumimoji="0" lang="en-US" altLang="en-US" sz="2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 = 10, and </a:t>
                </a:r>
                <a:r>
                  <a:rPr kumimoji="0" lang="en-US" altLang="en-US" sz="28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ub</a:t>
                </a:r>
                <a:r>
                  <a:rPr kumimoji="0" lang="en-US" altLang="en-US" sz="2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 = 170</a:t>
                </a:r>
                <a:endParaRPr kumimoji="0" lang="en-US" altLang="en-US" sz="2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r>
                  <a:rPr kumimoji="0" lang="en-US" altLang="en-US" sz="2800" b="0" i="1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mbria Math" panose="02040503050406030204" pitchFamily="18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altLang="en-US" sz="28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  <a:cs typeface="Arial" panose="020B0604020202020204" pitchFamily="34" charset="0"/>
                      </a:rPr>
                      <m:t>𝑦</m:t>
                    </m:r>
                    <m:d>
                      <m:dPr>
                        <m:ctrlPr>
                          <a:rPr kumimoji="0" lang="en-US" altLang="en-US" sz="2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kumimoji="0" lang="en-US" altLang="en-US" sz="2800" b="1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Arial" panose="020B0604020202020204" pitchFamily="34" charset="0"/>
                          </a:rPr>
                          <m:t>𝒙</m:t>
                        </m:r>
                      </m:e>
                    </m:d>
                    <m:r>
                      <a:rPr kumimoji="0" lang="en-US" altLang="en-US" sz="2800" b="1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  <a:cs typeface="Arial" panose="020B0604020202020204" pitchFamily="34" charset="0"/>
                      </a:rPr>
                      <m:t>=</m:t>
                    </m:r>
                    <m:r>
                      <a:rPr kumimoji="0" lang="en-US" altLang="en-US" sz="28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  <a:cs typeface="Arial" panose="020B0604020202020204" pitchFamily="34" charset="0"/>
                      </a:rPr>
                      <m:t>𝑟</m:t>
                    </m:r>
                  </m:oMath>
                </a14:m>
                <a:r>
                  <a:rPr kumimoji="0" lang="en-US" altLang="en-US" sz="2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, is the objective function</a:t>
                </a:r>
              </a:p>
              <a:p>
                <a:pPr lvl="0">
                  <a:buFontTx/>
                  <a:buChar char="•"/>
                </a:pPr>
                <a:r>
                  <a:rPr lang="en-US" altLang="en-US" sz="2800" b="1" i="1" dirty="0">
                    <a:latin typeface="Calibri" panose="020F0502020204030204" pitchFamily="34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Constraints: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800" i="1" dirty="0"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en-US" sz="2800" b="0" i="1" dirty="0" smtClean="0"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Arial" panose="020B0604020202020204" pitchFamily="34" charset="0"/>
                          </a:rPr>
                          <m:t>𝑦</m:t>
                        </m:r>
                      </m:e>
                      <m:sub>
                        <m:r>
                          <a:rPr lang="en-US" altLang="en-US" sz="2800" b="0" i="1" dirty="0" smtClean="0"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Arial" panose="020B0604020202020204" pitchFamily="34" charset="0"/>
                          </a:rPr>
                          <m:t>𝑚𝑎𝑥</m:t>
                        </m:r>
                      </m:sub>
                    </m:sSub>
                    <m:r>
                      <a:rPr lang="en-US" altLang="en-US" sz="28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≤</m:t>
                    </m:r>
                  </m:oMath>
                </a14:m>
                <a:r>
                  <a:rPr lang="en-US" altLang="en-US" sz="2800" i="1" dirty="0">
                    <a:latin typeface="Calibri" panose="020F0502020204030204" pitchFamily="34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 250 </a:t>
                </a:r>
                <a:r>
                  <a:rPr lang="en-US" altLang="en-US" sz="2800" i="1" dirty="0">
                    <a:solidFill>
                      <a:srgbClr val="FF0000"/>
                    </a:solidFill>
                    <a:latin typeface="Calibri" panose="020F0502020204030204" pitchFamily="34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(Is it explicit or implicit)?</a:t>
                </a:r>
                <a:r>
                  <a:rPr lang="en-US" altLang="en-US" sz="2800" b="1" i="1" dirty="0">
                    <a:latin typeface="Calibri" panose="020F0502020204030204" pitchFamily="34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 </a:t>
                </a:r>
                <a:endParaRPr kumimoji="0" lang="en-US" altLang="en-US" sz="2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mc:Choice>
        <mc:Fallback>
          <p:sp>
            <p:nvSpPr>
              <p:cNvPr id="8" name="Rectangle 2">
                <a:extLst>
                  <a:ext uri="{FF2B5EF4-FFF2-40B4-BE49-F238E27FC236}">
                    <a16:creationId xmlns:a16="http://schemas.microsoft.com/office/drawing/2014/main" id="{2D73E23B-02E7-CAD7-CEC7-2FA9F49A6B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9646" y="1907369"/>
                <a:ext cx="11277600" cy="3043261"/>
              </a:xfrm>
              <a:prstGeom prst="rect">
                <a:avLst/>
              </a:prstGeom>
              <a:blipFill>
                <a:blip r:embed="rId3"/>
                <a:stretch>
                  <a:fillRect t="-2500" b="-7083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546323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FFF9655B-72E4-44AC-B81C-47E93349F2B9}"/>
              </a:ext>
            </a:extLst>
          </p:cNvPr>
          <p:cNvSpPr txBox="1">
            <a:spLocks/>
          </p:cNvSpPr>
          <p:nvPr/>
        </p:nvSpPr>
        <p:spPr>
          <a:xfrm>
            <a:off x="11817621" y="6629400"/>
            <a:ext cx="374379" cy="27595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fld id="{4CE5E1DA-8DF7-FF44-A92B-B9359153D133}" type="slidenum">
              <a:rPr lang="en-US" sz="1000" smtClean="0">
                <a:solidFill>
                  <a:schemeClr val="bg2"/>
                </a:solidFill>
              </a:rPr>
              <a:pPr algn="r">
                <a:defRPr/>
              </a:pPr>
              <a:t>25</a:t>
            </a:fld>
            <a:endParaRPr lang="en-US" sz="1000" dirty="0">
              <a:solidFill>
                <a:schemeClr val="bg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DABBAB-4FFD-AC1A-4B41-F26AA26B36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Exercise4 (Continuous problem with implicit constraint)</a:t>
            </a: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2D73E23B-02E7-CAD7-CEC7-2FA9F49A6B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7175" y="2123518"/>
            <a:ext cx="11277600" cy="2610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457056" tIns="25392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alibri Light" panose="020F0302020204030204" pitchFamily="34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Procedure:</a:t>
            </a:r>
          </a:p>
          <a:p>
            <a:pPr marL="514350" marR="0" lvl="0" indent="-5143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alibri Light" panose="020F0302020204030204" pitchFamily="34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Add the missing variable to the &lt;Models&gt;and &lt;Functions&gt; blocks</a:t>
            </a:r>
          </a:p>
          <a:p>
            <a:pPr marL="514350" marR="0" lvl="0" indent="-5143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alibri Light" panose="020F0302020204030204" pitchFamily="34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Change the fitness to ‘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latin typeface="Calibri Light" panose="020F0302020204030204" pitchFamily="34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feasibleFirst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alibri Light" panose="020F0302020204030204" pitchFamily="34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’ and the weight of the penalty (b) to 20</a:t>
            </a:r>
          </a:p>
          <a:p>
            <a:pPr marL="514350" marR="0" lvl="0" indent="-5143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lang="en-US" altLang="en-US" sz="2800" dirty="0">
                <a:solidFill>
                  <a:srgbClr val="FF0000"/>
                </a:solidFill>
                <a:latin typeface="Calibri Light" panose="020F0302020204030204" pitchFamily="34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Fill the &lt;</a:t>
            </a:r>
            <a:r>
              <a:rPr lang="en-US" altLang="en-US" sz="2800" dirty="0" err="1">
                <a:solidFill>
                  <a:srgbClr val="FF0000"/>
                </a:solidFill>
                <a:latin typeface="Calibri Light" panose="020F0302020204030204" pitchFamily="34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ImplicitConstraint</a:t>
            </a:r>
            <a:r>
              <a:rPr lang="en-US" altLang="en-US" sz="2800" dirty="0">
                <a:solidFill>
                  <a:srgbClr val="FF0000"/>
                </a:solidFill>
                <a:latin typeface="Calibri Light" panose="020F0302020204030204" pitchFamily="34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&gt; to match the &lt;Functions&gt;</a:t>
            </a:r>
          </a:p>
          <a:p>
            <a:pPr marL="514350" marR="0" lvl="0" indent="-5143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alibri Light" panose="020F0302020204030204" pitchFamily="34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Add the missing variable to the &lt;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latin typeface="Calibri Light" panose="020F0302020204030204" pitchFamily="34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DataObjects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alibri Light" panose="020F0302020204030204" pitchFamily="34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&gt;, and &lt;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latin typeface="Calibri Light" panose="020F0302020204030204" pitchFamily="34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OutStreams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alibri Light" panose="020F0302020204030204" pitchFamily="34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24806199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FFF9655B-72E4-44AC-B81C-47E93349F2B9}"/>
              </a:ext>
            </a:extLst>
          </p:cNvPr>
          <p:cNvSpPr txBox="1">
            <a:spLocks/>
          </p:cNvSpPr>
          <p:nvPr/>
        </p:nvSpPr>
        <p:spPr>
          <a:xfrm>
            <a:off x="11817621" y="6629400"/>
            <a:ext cx="374379" cy="27595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fld id="{4CE5E1DA-8DF7-FF44-A92B-B9359153D133}" type="slidenum">
              <a:rPr lang="en-US" sz="1000" smtClean="0">
                <a:solidFill>
                  <a:schemeClr val="bg2"/>
                </a:solidFill>
              </a:rPr>
              <a:pPr algn="r">
                <a:defRPr/>
              </a:pPr>
              <a:t>26</a:t>
            </a:fld>
            <a:endParaRPr lang="en-US" sz="1000" dirty="0">
              <a:solidFill>
                <a:schemeClr val="bg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DABBAB-4FFD-AC1A-4B41-F26AA26B36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Exercise4 (Continuous problem with implicit constraint)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AD5C40BC-16C6-5F71-FE2B-24E651157F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66529"/>
              </p:ext>
            </p:extLst>
          </p:nvPr>
        </p:nvGraphicFramePr>
        <p:xfrm>
          <a:off x="4953000" y="2570162"/>
          <a:ext cx="1295400" cy="85883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3588920204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941881290"/>
                    </a:ext>
                  </a:extLst>
                </a:gridCol>
              </a:tblGrid>
              <a:tr h="85883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170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24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0412519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250A915-0617-5C31-4A37-E187AEE1AEB4}"/>
                  </a:ext>
                </a:extLst>
              </p:cNvPr>
              <p:cNvSpPr txBox="1"/>
              <p:nvPr/>
            </p:nvSpPr>
            <p:spPr>
              <a:xfrm>
                <a:off x="735775" y="1564002"/>
                <a:ext cx="11025249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2800" dirty="0">
                    <a:latin typeface="Calibri" panose="020F0502020204030204" pitchFamily="34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Analytic Solution: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800" i="1" dirty="0"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en-US" sz="2800" i="1" dirty="0"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Arial" panose="020B0604020202020204" pitchFamily="34" charset="0"/>
                          </a:rPr>
                          <m:t>𝑣</m:t>
                        </m:r>
                      </m:e>
                      <m:sub>
                        <m:r>
                          <a:rPr lang="en-US" altLang="en-US" sz="2800" i="1" dirty="0"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Arial" panose="020B0604020202020204" pitchFamily="34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en-US" sz="2800" dirty="0"/>
                  <a:t>=170,angle = </a:t>
                </a:r>
                <a14:m>
                  <m:oMath xmlns:m="http://schemas.openxmlformats.org/officeDocument/2006/math">
                    <m:r>
                      <a:rPr lang="en-US" alt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alt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24.31</m:t>
                    </m:r>
                    <m:r>
                      <a:rPr lang="en-US" alt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6</m:t>
                    </m:r>
                  </m:oMath>
                </a14:m>
                <a:endParaRPr lang="en-US" altLang="en-US" sz="2800" dirty="0"/>
              </a:p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2800" dirty="0">
                    <a:latin typeface="Calibri" panose="020F0502020204030204" pitchFamily="34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Optimal value = </a:t>
                </a:r>
                <a:r>
                  <a:rPr lang="en-US" sz="2800" dirty="0"/>
                  <a:t>2213.13</a:t>
                </a: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250A915-0617-5C31-4A37-E187AEE1AE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775" y="1564002"/>
                <a:ext cx="11025249" cy="954107"/>
              </a:xfrm>
              <a:prstGeom prst="rect">
                <a:avLst/>
              </a:prstGeom>
              <a:blipFill>
                <a:blip r:embed="rId3"/>
                <a:stretch>
                  <a:fillRect l="-1152" t="-7895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8E90D4C-65BA-4919-D9D6-4B026CEC7F8B}"/>
                  </a:ext>
                </a:extLst>
              </p:cNvPr>
              <p:cNvSpPr txBox="1"/>
              <p:nvPr/>
            </p:nvSpPr>
            <p:spPr>
              <a:xfrm>
                <a:off x="5029200" y="3343452"/>
                <a:ext cx="304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𝑣</m:t>
                      </m:r>
                      <m:r>
                        <a:rPr lang="en-US" alt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8E90D4C-65BA-4919-D9D6-4B026CEC7F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0" y="3343452"/>
                <a:ext cx="304800" cy="369332"/>
              </a:xfrm>
              <a:prstGeom prst="rect">
                <a:avLst/>
              </a:prstGeom>
              <a:blipFill>
                <a:blip r:embed="rId4"/>
                <a:stretch>
                  <a:fillRect r="-3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F56537B-C49C-1A61-6720-182B319ABAE1}"/>
                  </a:ext>
                </a:extLst>
              </p:cNvPr>
              <p:cNvSpPr txBox="1"/>
              <p:nvPr/>
            </p:nvSpPr>
            <p:spPr>
              <a:xfrm>
                <a:off x="5486400" y="3343452"/>
                <a:ext cx="304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𝑡</m:t>
                      </m:r>
                      <m:r>
                        <a:rPr lang="en-US" alt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h𝑒𝑡𝑎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F56537B-C49C-1A61-6720-182B319ABA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6400" y="3343452"/>
                <a:ext cx="304800" cy="369332"/>
              </a:xfrm>
              <a:prstGeom prst="rect">
                <a:avLst/>
              </a:prstGeom>
              <a:blipFill>
                <a:blip r:embed="rId5"/>
                <a:stretch>
                  <a:fillRect r="-13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61A6A95-99F3-33EC-F2FC-04200A5960E0}"/>
                  </a:ext>
                </a:extLst>
              </p:cNvPr>
              <p:cNvSpPr txBox="1"/>
              <p:nvPr/>
            </p:nvSpPr>
            <p:spPr>
              <a:xfrm>
                <a:off x="4114800" y="2814915"/>
                <a:ext cx="304800" cy="3907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𝑜𝑝𝑡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61A6A95-99F3-33EC-F2FC-04200A5960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4800" y="2814915"/>
                <a:ext cx="304800" cy="390748"/>
              </a:xfrm>
              <a:prstGeom prst="rect">
                <a:avLst/>
              </a:prstGeom>
              <a:blipFill>
                <a:blip r:embed="rId6"/>
                <a:stretch>
                  <a:fillRect r="-91667"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F327B85A-2745-81F2-02C4-F7F7E9E0F3B7}"/>
              </a:ext>
            </a:extLst>
          </p:cNvPr>
          <p:cNvSpPr txBox="1"/>
          <p:nvPr/>
        </p:nvSpPr>
        <p:spPr>
          <a:xfrm>
            <a:off x="949874" y="3940680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dirty="0">
                <a:latin typeface="Calibri" panose="020F050202020403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Raven’s Solution:</a:t>
            </a:r>
            <a:endParaRPr lang="en-US" altLang="en-US" sz="28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550CEE2-A79B-2380-FE7E-5EF8C9FB2E0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08598"/>
            <a:ext cx="12192000" cy="23927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43FA658-DB6D-8B47-BC5E-AAC80119F9C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446" y="4810446"/>
            <a:ext cx="12192000" cy="206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183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4" grpId="0"/>
      <p:bldP spid="6" grpId="0"/>
      <p:bldP spid="22" grpId="0"/>
      <p:bldP spid="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FFF9655B-72E4-44AC-B81C-47E93349F2B9}"/>
              </a:ext>
            </a:extLst>
          </p:cNvPr>
          <p:cNvSpPr txBox="1">
            <a:spLocks/>
          </p:cNvSpPr>
          <p:nvPr/>
        </p:nvSpPr>
        <p:spPr>
          <a:xfrm>
            <a:off x="11817621" y="6629400"/>
            <a:ext cx="374379" cy="27595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fld id="{4CE5E1DA-8DF7-FF44-A92B-B9359153D133}" type="slidenum">
              <a:rPr lang="en-US" sz="1000" smtClean="0">
                <a:solidFill>
                  <a:schemeClr val="bg2"/>
                </a:solidFill>
              </a:rPr>
              <a:pPr algn="r">
                <a:defRPr/>
              </a:pPr>
              <a:t>27</a:t>
            </a:fld>
            <a:endParaRPr lang="en-US" sz="1000" dirty="0">
              <a:solidFill>
                <a:schemeClr val="bg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DABBAB-4FFD-AC1A-4B41-F26AA26B36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Exercise4 (Continuous problem with implicit constraint)</a:t>
            </a:r>
          </a:p>
        </p:txBody>
      </p:sp>
      <p:pic>
        <p:nvPicPr>
          <p:cNvPr id="9" name="Picture 8" descr="Diagram&#10;&#10;Description automatically generated with low confidence">
            <a:extLst>
              <a:ext uri="{FF2B5EF4-FFF2-40B4-BE49-F238E27FC236}">
                <a16:creationId xmlns:a16="http://schemas.microsoft.com/office/drawing/2014/main" id="{2DA1D7EA-1378-269A-C9B2-3CC3DB6295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400" y="2139472"/>
            <a:ext cx="5257766" cy="3954128"/>
          </a:xfrm>
          <a:prstGeom prst="rect">
            <a:avLst/>
          </a:prstGeom>
        </p:spPr>
      </p:pic>
      <p:pic>
        <p:nvPicPr>
          <p:cNvPr id="14" name="Picture 13" descr="Diagram&#10;&#10;Description automatically generated with low confidence">
            <a:extLst>
              <a:ext uri="{FF2B5EF4-FFF2-40B4-BE49-F238E27FC236}">
                <a16:creationId xmlns:a16="http://schemas.microsoft.com/office/drawing/2014/main" id="{3DB25666-5D14-C02F-3A87-909044206C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238" y="2139472"/>
            <a:ext cx="5252363" cy="3953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0185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66C49A-FD34-0342-96B3-AA37311C9C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8176" y="3179981"/>
            <a:ext cx="10415648" cy="498038"/>
          </a:xfrm>
        </p:spPr>
        <p:txBody>
          <a:bodyPr/>
          <a:lstStyle/>
          <a:p>
            <a:pPr algn="ctr"/>
            <a:r>
              <a:rPr lang="en-US" sz="4000" dirty="0"/>
              <a:t>Backup Slides</a:t>
            </a:r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C8417F83-6BC9-492A-B121-0E29580FF5C9}"/>
              </a:ext>
            </a:extLst>
          </p:cNvPr>
          <p:cNvSpPr txBox="1">
            <a:spLocks/>
          </p:cNvSpPr>
          <p:nvPr/>
        </p:nvSpPr>
        <p:spPr>
          <a:xfrm>
            <a:off x="11817621" y="6629400"/>
            <a:ext cx="374379" cy="27595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fld id="{4CE5E1DA-8DF7-FF44-A92B-B9359153D133}" type="slidenum">
              <a:rPr lang="en-US" sz="1000" smtClean="0">
                <a:solidFill>
                  <a:schemeClr val="bg2"/>
                </a:solidFill>
              </a:rPr>
              <a:pPr algn="r">
                <a:defRPr/>
              </a:pPr>
              <a:t>28</a:t>
            </a:fld>
            <a:endParaRPr lang="en-US" sz="1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29226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 descr="A picture containing table&#10;&#10;Description automatically generated">
            <a:extLst>
              <a:ext uri="{FF2B5EF4-FFF2-40B4-BE49-F238E27FC236}">
                <a16:creationId xmlns:a16="http://schemas.microsoft.com/office/drawing/2014/main" id="{39F38644-5219-C797-6FF3-0D7E451127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2240" y="1130470"/>
            <a:ext cx="6407470" cy="5522664"/>
          </a:xfrm>
        </p:spPr>
      </p:pic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C8417F83-6BC9-492A-B121-0E29580FF5C9}"/>
              </a:ext>
            </a:extLst>
          </p:cNvPr>
          <p:cNvSpPr txBox="1">
            <a:spLocks/>
          </p:cNvSpPr>
          <p:nvPr/>
        </p:nvSpPr>
        <p:spPr>
          <a:xfrm>
            <a:off x="11817621" y="6629400"/>
            <a:ext cx="374379" cy="27595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fld id="{4CE5E1DA-8DF7-FF44-A92B-B9359153D133}" type="slidenum">
              <a:rPr lang="en-US" sz="1000" smtClean="0">
                <a:solidFill>
                  <a:schemeClr val="bg2"/>
                </a:solidFill>
              </a:rPr>
              <a:pPr algn="r">
                <a:defRPr/>
              </a:pPr>
              <a:t>29</a:t>
            </a:fld>
            <a:endParaRPr lang="en-US" sz="1000" dirty="0">
              <a:solidFill>
                <a:schemeClr val="bg2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71EE96-ECCB-6AD7-F681-7C685F599009}"/>
              </a:ext>
            </a:extLst>
          </p:cNvPr>
          <p:cNvSpPr txBox="1"/>
          <p:nvPr/>
        </p:nvSpPr>
        <p:spPr>
          <a:xfrm>
            <a:off x="1066800" y="638345"/>
            <a:ext cx="2286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</a:rPr>
              <a:t>Analytic Solutions</a:t>
            </a:r>
          </a:p>
        </p:txBody>
      </p:sp>
    </p:spTree>
    <p:extLst>
      <p:ext uri="{BB962C8B-B14F-4D97-AF65-F5344CB8AC3E}">
        <p14:creationId xmlns:p14="http://schemas.microsoft.com/office/powerpoint/2010/main" val="7869593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597EFE22-874E-D145-9439-2F7C2B1395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7951433"/>
              </p:ext>
            </p:extLst>
          </p:nvPr>
        </p:nvGraphicFramePr>
        <p:xfrm>
          <a:off x="1143001" y="1981202"/>
          <a:ext cx="4267198" cy="373379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90269">
                  <a:extLst>
                    <a:ext uri="{9D8B030D-6E8A-4147-A177-3AD203B41FA5}">
                      <a16:colId xmlns:a16="http://schemas.microsoft.com/office/drawing/2014/main" val="1050870592"/>
                    </a:ext>
                  </a:extLst>
                </a:gridCol>
                <a:gridCol w="690269">
                  <a:extLst>
                    <a:ext uri="{9D8B030D-6E8A-4147-A177-3AD203B41FA5}">
                      <a16:colId xmlns:a16="http://schemas.microsoft.com/office/drawing/2014/main" val="825009343"/>
                    </a:ext>
                  </a:extLst>
                </a:gridCol>
                <a:gridCol w="721665">
                  <a:extLst>
                    <a:ext uri="{9D8B030D-6E8A-4147-A177-3AD203B41FA5}">
                      <a16:colId xmlns:a16="http://schemas.microsoft.com/office/drawing/2014/main" val="1719752671"/>
                    </a:ext>
                  </a:extLst>
                </a:gridCol>
                <a:gridCol w="721665">
                  <a:extLst>
                    <a:ext uri="{9D8B030D-6E8A-4147-A177-3AD203B41FA5}">
                      <a16:colId xmlns:a16="http://schemas.microsoft.com/office/drawing/2014/main" val="297125982"/>
                    </a:ext>
                  </a:extLst>
                </a:gridCol>
                <a:gridCol w="721665">
                  <a:extLst>
                    <a:ext uri="{9D8B030D-6E8A-4147-A177-3AD203B41FA5}">
                      <a16:colId xmlns:a16="http://schemas.microsoft.com/office/drawing/2014/main" val="2502357528"/>
                    </a:ext>
                  </a:extLst>
                </a:gridCol>
                <a:gridCol w="721665">
                  <a:extLst>
                    <a:ext uri="{9D8B030D-6E8A-4147-A177-3AD203B41FA5}">
                      <a16:colId xmlns:a16="http://schemas.microsoft.com/office/drawing/2014/main" val="331687792"/>
                    </a:ext>
                  </a:extLst>
                </a:gridCol>
              </a:tblGrid>
              <a:tr h="73855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G1</a:t>
                      </a: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G2</a:t>
                      </a: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G3</a:t>
                      </a: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G4</a:t>
                      </a: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G5</a:t>
                      </a: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25678709"/>
                  </a:ext>
                </a:extLst>
              </a:tr>
              <a:tr h="427892">
                <a:tc>
                  <a:txBody>
                    <a:bodyPr/>
                    <a:lstStyle/>
                    <a:p>
                      <a:r>
                        <a:rPr lang="en-US" dirty="0"/>
                        <a:t>ch1</a:t>
                      </a: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79653332"/>
                  </a:ext>
                </a:extLst>
              </a:tr>
              <a:tr h="427892">
                <a:tc>
                  <a:txBody>
                    <a:bodyPr/>
                    <a:lstStyle/>
                    <a:p>
                      <a:r>
                        <a:rPr lang="en-US" dirty="0"/>
                        <a:t>ch2</a:t>
                      </a: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0976097"/>
                  </a:ext>
                </a:extLst>
              </a:tr>
              <a:tr h="427892">
                <a:tc>
                  <a:txBody>
                    <a:bodyPr/>
                    <a:lstStyle/>
                    <a:p>
                      <a:r>
                        <a:rPr lang="en-US" dirty="0"/>
                        <a:t>ch3</a:t>
                      </a: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75291639"/>
                  </a:ext>
                </a:extLst>
              </a:tr>
              <a:tr h="427892">
                <a:tc>
                  <a:txBody>
                    <a:bodyPr/>
                    <a:lstStyle/>
                    <a:p>
                      <a:r>
                        <a:rPr lang="en-US" dirty="0"/>
                        <a:t>ch4</a:t>
                      </a: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5176905"/>
                  </a:ext>
                </a:extLst>
              </a:tr>
              <a:tr h="427892">
                <a:tc>
                  <a:txBody>
                    <a:bodyPr/>
                    <a:lstStyle/>
                    <a:p>
                      <a:r>
                        <a:rPr lang="en-US" dirty="0"/>
                        <a:t>ch5</a:t>
                      </a: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59739404"/>
                  </a:ext>
                </a:extLst>
              </a:tr>
              <a:tr h="427892">
                <a:tc>
                  <a:txBody>
                    <a:bodyPr/>
                    <a:lstStyle/>
                    <a:p>
                      <a:r>
                        <a:rPr lang="en-US" dirty="0"/>
                        <a:t>ch6</a:t>
                      </a: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6927684"/>
                  </a:ext>
                </a:extLst>
              </a:tr>
              <a:tr h="427892">
                <a:tc>
                  <a:txBody>
                    <a:bodyPr/>
                    <a:lstStyle/>
                    <a:p>
                      <a:r>
                        <a:rPr lang="en-US" dirty="0"/>
                        <a:t>ch7</a:t>
                      </a: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4444913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8FC3E0A2-E341-5344-B9C0-FFD6A4A8EE43}"/>
              </a:ext>
            </a:extLst>
          </p:cNvPr>
          <p:cNvSpPr/>
          <p:nvPr/>
        </p:nvSpPr>
        <p:spPr>
          <a:xfrm>
            <a:off x="1676402" y="3039905"/>
            <a:ext cx="3876263" cy="66091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156142DF-5FA2-304C-A036-8B29F3CAFFAC}"/>
              </a:ext>
            </a:extLst>
          </p:cNvPr>
          <p:cNvSpPr/>
          <p:nvPr/>
        </p:nvSpPr>
        <p:spPr>
          <a:xfrm>
            <a:off x="5579163" y="2676942"/>
            <a:ext cx="381000" cy="3038059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4FDA234-EBE5-2E47-8D44-C860B5FA25D8}"/>
              </a:ext>
            </a:extLst>
          </p:cNvPr>
          <p:cNvCxnSpPr>
            <a:cxnSpLocks/>
            <a:stCxn id="5" idx="3"/>
            <a:endCxn id="14" idx="1"/>
          </p:cNvCxnSpPr>
          <p:nvPr/>
        </p:nvCxnSpPr>
        <p:spPr>
          <a:xfrm>
            <a:off x="5552663" y="3370363"/>
            <a:ext cx="1512228" cy="1649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4B5A5EBA-5BA3-BB45-9890-D899EBFAA8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8403953"/>
              </p:ext>
            </p:extLst>
          </p:nvPr>
        </p:nvGraphicFramePr>
        <p:xfrm>
          <a:off x="7162801" y="3156316"/>
          <a:ext cx="3567105" cy="42808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13421">
                  <a:extLst>
                    <a:ext uri="{9D8B030D-6E8A-4147-A177-3AD203B41FA5}">
                      <a16:colId xmlns:a16="http://schemas.microsoft.com/office/drawing/2014/main" val="3108010219"/>
                    </a:ext>
                  </a:extLst>
                </a:gridCol>
                <a:gridCol w="713421">
                  <a:extLst>
                    <a:ext uri="{9D8B030D-6E8A-4147-A177-3AD203B41FA5}">
                      <a16:colId xmlns:a16="http://schemas.microsoft.com/office/drawing/2014/main" val="3782410496"/>
                    </a:ext>
                  </a:extLst>
                </a:gridCol>
                <a:gridCol w="713421">
                  <a:extLst>
                    <a:ext uri="{9D8B030D-6E8A-4147-A177-3AD203B41FA5}">
                      <a16:colId xmlns:a16="http://schemas.microsoft.com/office/drawing/2014/main" val="3437147679"/>
                    </a:ext>
                  </a:extLst>
                </a:gridCol>
                <a:gridCol w="713421">
                  <a:extLst>
                    <a:ext uri="{9D8B030D-6E8A-4147-A177-3AD203B41FA5}">
                      <a16:colId xmlns:a16="http://schemas.microsoft.com/office/drawing/2014/main" val="1963204880"/>
                    </a:ext>
                  </a:extLst>
                </a:gridCol>
                <a:gridCol w="713421">
                  <a:extLst>
                    <a:ext uri="{9D8B030D-6E8A-4147-A177-3AD203B41FA5}">
                      <a16:colId xmlns:a16="http://schemas.microsoft.com/office/drawing/2014/main" val="1512692199"/>
                    </a:ext>
                  </a:extLst>
                </a:gridCol>
              </a:tblGrid>
              <a:tr h="42808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00303706"/>
                  </a:ext>
                </a:extLst>
              </a:tr>
            </a:tbl>
          </a:graphicData>
        </a:graphic>
      </p:graphicFrame>
      <p:sp>
        <p:nvSpPr>
          <p:cNvPr id="14" name="Rectangle 13">
            <a:extLst>
              <a:ext uri="{FF2B5EF4-FFF2-40B4-BE49-F238E27FC236}">
                <a16:creationId xmlns:a16="http://schemas.microsoft.com/office/drawing/2014/main" id="{EAA16A29-D498-B341-843D-8CDEADE26320}"/>
              </a:ext>
            </a:extLst>
          </p:cNvPr>
          <p:cNvSpPr/>
          <p:nvPr/>
        </p:nvSpPr>
        <p:spPr>
          <a:xfrm>
            <a:off x="7064891" y="3039905"/>
            <a:ext cx="914400" cy="69389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536E018-9D6B-E549-9312-7440020359D1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7522091" y="3733800"/>
            <a:ext cx="0" cy="73866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A7D04DCB-B04E-6149-B102-74092C233EB5}"/>
              </a:ext>
            </a:extLst>
          </p:cNvPr>
          <p:cNvSpPr txBox="1"/>
          <p:nvPr/>
        </p:nvSpPr>
        <p:spPr>
          <a:xfrm>
            <a:off x="5963753" y="4011303"/>
            <a:ext cx="12050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Population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DCBE592-F172-1047-8BFC-4817F8A82767}"/>
              </a:ext>
            </a:extLst>
          </p:cNvPr>
          <p:cNvSpPr/>
          <p:nvPr/>
        </p:nvSpPr>
        <p:spPr>
          <a:xfrm>
            <a:off x="7179191" y="4472462"/>
            <a:ext cx="685800" cy="428088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B235EC3-FC2B-D641-8D71-6DA4166680FE}"/>
              </a:ext>
            </a:extLst>
          </p:cNvPr>
          <p:cNvSpPr txBox="1"/>
          <p:nvPr/>
        </p:nvSpPr>
        <p:spPr>
          <a:xfrm>
            <a:off x="7864992" y="4501840"/>
            <a:ext cx="1774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Gene (variable)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2B7BEBA-651E-7E4B-8E5D-B119AB864AC6}"/>
              </a:ext>
            </a:extLst>
          </p:cNvPr>
          <p:cNvCxnSpPr>
            <a:cxnSpLocks/>
          </p:cNvCxnSpPr>
          <p:nvPr/>
        </p:nvCxnSpPr>
        <p:spPr>
          <a:xfrm>
            <a:off x="7512548" y="4800600"/>
            <a:ext cx="0" cy="73866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EF8D325D-BEBF-9B4E-83FC-BAB22D4CED2C}"/>
              </a:ext>
            </a:extLst>
          </p:cNvPr>
          <p:cNvSpPr/>
          <p:nvPr/>
        </p:nvSpPr>
        <p:spPr>
          <a:xfrm>
            <a:off x="7371260" y="5478660"/>
            <a:ext cx="301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EFD9C0A-DAA9-124A-9B84-7C9720137739}"/>
              </a:ext>
            </a:extLst>
          </p:cNvPr>
          <p:cNvSpPr txBox="1"/>
          <p:nvPr/>
        </p:nvSpPr>
        <p:spPr>
          <a:xfrm>
            <a:off x="7864993" y="5478660"/>
            <a:ext cx="2646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Allele (value of variable)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359B51C-8BA9-5D4F-AF36-FB6F8D3B9DE1}"/>
              </a:ext>
            </a:extLst>
          </p:cNvPr>
          <p:cNvSpPr txBox="1"/>
          <p:nvPr/>
        </p:nvSpPr>
        <p:spPr>
          <a:xfrm>
            <a:off x="6876143" y="2595875"/>
            <a:ext cx="4519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Chromosome/individual (possible solution)</a:t>
            </a:r>
          </a:p>
        </p:txBody>
      </p:sp>
      <p:sp>
        <p:nvSpPr>
          <p:cNvPr id="17" name="Slide Number Placeholder 1">
            <a:extLst>
              <a:ext uri="{FF2B5EF4-FFF2-40B4-BE49-F238E27FC236}">
                <a16:creationId xmlns:a16="http://schemas.microsoft.com/office/drawing/2014/main" id="{0E3BA9FD-891C-44AD-B5EA-100FD3A10B37}"/>
              </a:ext>
            </a:extLst>
          </p:cNvPr>
          <p:cNvSpPr txBox="1">
            <a:spLocks/>
          </p:cNvSpPr>
          <p:nvPr/>
        </p:nvSpPr>
        <p:spPr>
          <a:xfrm>
            <a:off x="11810999" y="6582049"/>
            <a:ext cx="374379" cy="27595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fld id="{4CE5E1DA-8DF7-FF44-A92B-B9359153D133}" type="slidenum">
              <a:rPr lang="en-US" sz="1000" smtClean="0">
                <a:solidFill>
                  <a:schemeClr val="bg2"/>
                </a:solidFill>
              </a:rPr>
              <a:pPr algn="r">
                <a:defRPr/>
              </a:pPr>
              <a:t>3</a:t>
            </a:fld>
            <a:endParaRPr lang="en-US" sz="1000" dirty="0">
              <a:solidFill>
                <a:schemeClr val="bg2"/>
              </a:solidFill>
            </a:endParaRPr>
          </a:p>
        </p:txBody>
      </p:sp>
      <p:sp>
        <p:nvSpPr>
          <p:cNvPr id="3" name="Title 5">
            <a:extLst>
              <a:ext uri="{FF2B5EF4-FFF2-40B4-BE49-F238E27FC236}">
                <a16:creationId xmlns:a16="http://schemas.microsoft.com/office/drawing/2014/main" id="{0928AD45-62A0-E2B0-0844-34509AEEE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151" y="558603"/>
            <a:ext cx="10415648" cy="498038"/>
          </a:xfrm>
        </p:spPr>
        <p:txBody>
          <a:bodyPr/>
          <a:lstStyle/>
          <a:p>
            <a:r>
              <a:rPr lang="en-US" dirty="0"/>
              <a:t>Notation</a:t>
            </a:r>
          </a:p>
        </p:txBody>
      </p:sp>
    </p:spTree>
    <p:extLst>
      <p:ext uri="{BB962C8B-B14F-4D97-AF65-F5344CB8AC3E}">
        <p14:creationId xmlns:p14="http://schemas.microsoft.com/office/powerpoint/2010/main" val="7122746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762000" y="1367171"/>
            <a:ext cx="8991600" cy="5319018"/>
          </a:xfrm>
        </p:spPr>
        <p:txBody>
          <a:bodyPr>
            <a:noAutofit/>
          </a:bodyPr>
          <a:lstStyle/>
          <a:p>
            <a:pPr marL="1257300" lvl="2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2000" dirty="0"/>
              <a:t>Exploring the active subspace hosting the search directions that increase the fitness then constrain the mutation to these directions.</a:t>
            </a:r>
          </a:p>
          <a:p>
            <a:pPr marL="1257300" lvl="2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2000" dirty="0"/>
              <a:t>Accelerate GA with Markov Chains.</a:t>
            </a:r>
          </a:p>
          <a:p>
            <a:pPr marL="1257300" lvl="2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2000" dirty="0"/>
              <a:t>Recast the problem as a reinforcement learning problem:</a:t>
            </a:r>
          </a:p>
          <a:p>
            <a:pPr lvl="3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Objective</a:t>
            </a:r>
            <a:r>
              <a:rPr lang="en-US" sz="2000" dirty="0"/>
              <a:t>: Maximize Cycle length or minimize # feeds.</a:t>
            </a:r>
          </a:p>
          <a:p>
            <a:pPr lvl="3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Constraints</a:t>
            </a:r>
            <a:r>
              <a:rPr lang="en-US" sz="2000" dirty="0"/>
              <a:t>: enrichment, number of GAD/burnable poison, </a:t>
            </a:r>
            <a:r>
              <a:rPr lang="en-US" sz="2000" dirty="0" err="1"/>
              <a:t>K</a:t>
            </a:r>
            <a:r>
              <a:rPr lang="en-US" sz="2000" baseline="-25000" dirty="0" err="1"/>
              <a:t>inf</a:t>
            </a:r>
            <a:r>
              <a:rPr lang="en-US" sz="2000" dirty="0"/>
              <a:t>, PPF, FDH, …</a:t>
            </a:r>
          </a:p>
          <a:p>
            <a:pPr lvl="3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Action Space</a:t>
            </a:r>
            <a:r>
              <a:rPr lang="en-US" sz="2000" dirty="0"/>
              <a:t>: Discrete fuel inventory</a:t>
            </a:r>
          </a:p>
          <a:p>
            <a:pPr lvl="3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State Space</a:t>
            </a:r>
            <a:r>
              <a:rPr lang="en-US" sz="2000" dirty="0"/>
              <a:t>: Fuel enrichment in each location.</a:t>
            </a:r>
          </a:p>
          <a:p>
            <a:pPr lvl="3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Game Rules</a:t>
            </a:r>
            <a:r>
              <a:rPr lang="en-US" sz="2000" dirty="0"/>
              <a:t>: </a:t>
            </a:r>
          </a:p>
          <a:p>
            <a:pPr lvl="4">
              <a:lnSpc>
                <a:spcPct val="100000"/>
              </a:lnSpc>
              <a:buFont typeface="Wingdings" pitchFamily="2" charset="2"/>
              <a:buChar char="§"/>
            </a:pPr>
            <a:r>
              <a:rPr lang="en-US" sz="2000" dirty="0">
                <a:solidFill>
                  <a:schemeClr val="tx2"/>
                </a:solidFill>
              </a:rPr>
              <a:t>Do not violate constraints.</a:t>
            </a:r>
          </a:p>
          <a:p>
            <a:pPr lvl="4">
              <a:lnSpc>
                <a:spcPct val="100000"/>
              </a:lnSpc>
              <a:buFont typeface="Wingdings" pitchFamily="2" charset="2"/>
              <a:buChar char="§"/>
            </a:pPr>
            <a:r>
              <a:rPr lang="en-US" sz="2000" dirty="0">
                <a:solidFill>
                  <a:schemeClr val="tx2"/>
                </a:solidFill>
              </a:rPr>
              <a:t>Do not place specific fuels next to each other (e.g., no GAD fuels horizontally or vertically adjacent).</a:t>
            </a:r>
          </a:p>
          <a:p>
            <a:pPr marL="1257300" lvl="2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2000" dirty="0"/>
              <a:t>Hybridizing and/or benchmarking with other metaheuristic methods: Particle Swarm, Ant colony, Bee algorithms, etc.</a:t>
            </a:r>
          </a:p>
        </p:txBody>
      </p:sp>
      <p:pic>
        <p:nvPicPr>
          <p:cNvPr id="5" name="Online Media 4" descr="Assembly Active Subspace using Multi-level Reduced Order Modeling">
            <a:hlinkClick r:id="" action="ppaction://media"/>
            <a:extLst>
              <a:ext uri="{FF2B5EF4-FFF2-40B4-BE49-F238E27FC236}">
                <a16:creationId xmlns:a16="http://schemas.microsoft.com/office/drawing/2014/main" id="{94A189D5-C05E-B742-893F-CDCBE759F3F4}"/>
              </a:ext>
            </a:extLst>
          </p:cNvPr>
          <p:cNvPicPr>
            <a:picLocks noRot="1"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3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27098" y="2046526"/>
            <a:ext cx="3701957" cy="2764947"/>
          </a:xfrm>
          <a:prstGeom prst="rect">
            <a:avLst/>
          </a:prstGeom>
        </p:spPr>
      </p:pic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74F4314C-4FD3-4AC1-9DE1-47A8DC4E9369}"/>
              </a:ext>
            </a:extLst>
          </p:cNvPr>
          <p:cNvSpPr txBox="1">
            <a:spLocks/>
          </p:cNvSpPr>
          <p:nvPr/>
        </p:nvSpPr>
        <p:spPr>
          <a:xfrm>
            <a:off x="11817621" y="6629400"/>
            <a:ext cx="374379" cy="27595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fld id="{4CE5E1DA-8DF7-FF44-A92B-B9359153D133}" type="slidenum">
              <a:rPr lang="en-US" sz="1000" smtClean="0">
                <a:solidFill>
                  <a:schemeClr val="bg2"/>
                </a:solidFill>
              </a:rPr>
              <a:pPr algn="r">
                <a:defRPr/>
              </a:pPr>
              <a:t>30</a:t>
            </a:fld>
            <a:endParaRPr lang="en-US" sz="1000" dirty="0">
              <a:solidFill>
                <a:schemeClr val="bg2"/>
              </a:solidFill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ED8C08AC-C80D-7F2C-8CB9-6D27BA869C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Enhancements and Acceleration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15002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49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29842DF1-558E-24FD-3E08-DB4822E2DF8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10167" r="10327"/>
          <a:stretch/>
        </p:blipFill>
        <p:spPr>
          <a:xfrm rot="5400000">
            <a:off x="2663952" y="-2666999"/>
            <a:ext cx="6858000" cy="12191999"/>
          </a:xfrm>
          <a:prstGeom prst="rect">
            <a:avLst/>
          </a:prstGeom>
        </p:spPr>
      </p:pic>
      <p:pic>
        <p:nvPicPr>
          <p:cNvPr id="12" name="Picture 11" descr="A picture containing text, clipart&#10;&#10;Description automatically generated">
            <a:hlinkHover r:id="" action="ppaction://noaction" highlightClick="1"/>
            <a:extLst>
              <a:ext uri="{FF2B5EF4-FFF2-40B4-BE49-F238E27FC236}">
                <a16:creationId xmlns:a16="http://schemas.microsoft.com/office/drawing/2014/main" id="{D910F363-9560-C987-8117-9573F53159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2043" y="5369748"/>
            <a:ext cx="2208258" cy="942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7159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D2C86B-FDE4-E245-8582-7DA1BEF79C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0407" y="3240487"/>
            <a:ext cx="8231187" cy="627864"/>
          </a:xfrm>
        </p:spPr>
        <p:txBody>
          <a:bodyPr/>
          <a:lstStyle/>
          <a:p>
            <a:pPr algn="ctr"/>
            <a:r>
              <a:rPr lang="en-US" sz="4800" dirty="0"/>
              <a:t>Thank you for your attention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7D9FB3-8EC9-9C40-9433-F065D8567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332F1-BAE3-4172-AA6D-91F763B329EF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4261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0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pic>
        <p:nvPicPr>
          <p:cNvPr id="5" name="0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2944" y="1831848"/>
            <a:ext cx="4706112" cy="3194304"/>
          </a:xfrm>
          <a:prstGeom prst="rect">
            <a:avLst/>
          </a:prstGeom>
        </p:spPr>
      </p:pic>
      <p:pic>
        <p:nvPicPr>
          <p:cNvPr id="6" name="0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2944" y="1831848"/>
            <a:ext cx="4706112" cy="3194304"/>
          </a:xfrm>
          <a:prstGeom prst="rect">
            <a:avLst/>
          </a:prstGeom>
        </p:spPr>
      </p:pic>
      <p:pic>
        <p:nvPicPr>
          <p:cNvPr id="7" name="0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2944" y="1831848"/>
            <a:ext cx="4706112" cy="3194304"/>
          </a:xfrm>
          <a:prstGeom prst="rect">
            <a:avLst/>
          </a:prstGeom>
        </p:spPr>
      </p:pic>
      <p:pic>
        <p:nvPicPr>
          <p:cNvPr id="8" name="0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2944" y="1831848"/>
            <a:ext cx="4706112" cy="3194304"/>
          </a:xfrm>
          <a:prstGeom prst="rect">
            <a:avLst/>
          </a:prstGeom>
        </p:spPr>
      </p:pic>
      <p:pic>
        <p:nvPicPr>
          <p:cNvPr id="9" name="0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2944" y="1831848"/>
            <a:ext cx="4706112" cy="3194304"/>
          </a:xfrm>
          <a:prstGeom prst="rect">
            <a:avLst/>
          </a:prstGeom>
        </p:spPr>
      </p:pic>
      <p:pic>
        <p:nvPicPr>
          <p:cNvPr id="10" name="0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136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644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500"/>
                            </p:stCondLst>
                            <p:childTnLst>
                              <p:par>
                                <p:cTn id="1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0"/>
                            </p:stCondLst>
                            <p:childTnLst>
                              <p:par>
                                <p:cTn id="29" presetID="4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1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59446AF-D54E-734A-AD7E-D880785B1A7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81069" y="421328"/>
            <a:ext cx="5136911" cy="6436672"/>
          </a:xfrm>
          <a:prstGeom prst="rect">
            <a:avLst/>
          </a:prstGeom>
        </p:spPr>
      </p:pic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4D5501E4-90A1-4EAB-BDBD-999909CE9B97}"/>
              </a:ext>
            </a:extLst>
          </p:cNvPr>
          <p:cNvSpPr txBox="1">
            <a:spLocks/>
          </p:cNvSpPr>
          <p:nvPr/>
        </p:nvSpPr>
        <p:spPr>
          <a:xfrm>
            <a:off x="11810999" y="6582049"/>
            <a:ext cx="374379" cy="27595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fld id="{4CE5E1DA-8DF7-FF44-A92B-B9359153D133}" type="slidenum">
              <a:rPr lang="en-US" sz="1000" smtClean="0">
                <a:solidFill>
                  <a:schemeClr val="bg2"/>
                </a:solidFill>
              </a:rPr>
              <a:pPr algn="r">
                <a:defRPr/>
              </a:pPr>
              <a:t>4</a:t>
            </a:fld>
            <a:endParaRPr lang="en-US" sz="1000" dirty="0">
              <a:solidFill>
                <a:schemeClr val="bg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6451A1-2FC4-21A1-A8FF-856DFFB57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Flowchart and Corresponding Input</a:t>
            </a:r>
          </a:p>
        </p:txBody>
      </p: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3B487EB6-23E3-4530-E05F-18C479DA41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666" y="1051279"/>
            <a:ext cx="5981481" cy="5806722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5CBB379-BA56-4C32-E365-7CBC99F10C5B}"/>
              </a:ext>
            </a:extLst>
          </p:cNvPr>
          <p:cNvCxnSpPr/>
          <p:nvPr/>
        </p:nvCxnSpPr>
        <p:spPr>
          <a:xfrm>
            <a:off x="7162800" y="2362200"/>
            <a:ext cx="762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AB9E2A1-5EF5-9352-88D1-82B7A62D2E7D}"/>
              </a:ext>
            </a:extLst>
          </p:cNvPr>
          <p:cNvCxnSpPr/>
          <p:nvPr/>
        </p:nvCxnSpPr>
        <p:spPr>
          <a:xfrm>
            <a:off x="7162800" y="2514600"/>
            <a:ext cx="762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FBC38EC-B0B0-A2F5-5932-B3A0B797CD59}"/>
              </a:ext>
            </a:extLst>
          </p:cNvPr>
          <p:cNvCxnSpPr>
            <a:cxnSpLocks/>
          </p:cNvCxnSpPr>
          <p:nvPr/>
        </p:nvCxnSpPr>
        <p:spPr>
          <a:xfrm>
            <a:off x="7162800" y="2743200"/>
            <a:ext cx="762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9135183-887F-4B27-3753-8E1E14C3CE92}"/>
              </a:ext>
            </a:extLst>
          </p:cNvPr>
          <p:cNvCxnSpPr/>
          <p:nvPr/>
        </p:nvCxnSpPr>
        <p:spPr>
          <a:xfrm>
            <a:off x="7200900" y="3124200"/>
            <a:ext cx="762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46D467B-5B2D-7B22-8390-02E6D0B00319}"/>
              </a:ext>
            </a:extLst>
          </p:cNvPr>
          <p:cNvCxnSpPr/>
          <p:nvPr/>
        </p:nvCxnSpPr>
        <p:spPr>
          <a:xfrm>
            <a:off x="7200900" y="3276600"/>
            <a:ext cx="762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DEB14AB-AC2D-0BA9-F0D4-09C80B654B7E}"/>
              </a:ext>
            </a:extLst>
          </p:cNvPr>
          <p:cNvCxnSpPr/>
          <p:nvPr/>
        </p:nvCxnSpPr>
        <p:spPr>
          <a:xfrm>
            <a:off x="7200900" y="3505200"/>
            <a:ext cx="762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5A2FBCB-9460-6187-3B6D-1699E5C4AE1C}"/>
              </a:ext>
            </a:extLst>
          </p:cNvPr>
          <p:cNvCxnSpPr/>
          <p:nvPr/>
        </p:nvCxnSpPr>
        <p:spPr>
          <a:xfrm>
            <a:off x="7200900" y="3886200"/>
            <a:ext cx="762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9A15AC4-9F39-29FB-A9C3-EB8F7F34449B}"/>
              </a:ext>
            </a:extLst>
          </p:cNvPr>
          <p:cNvCxnSpPr/>
          <p:nvPr/>
        </p:nvCxnSpPr>
        <p:spPr>
          <a:xfrm>
            <a:off x="7200900" y="4038600"/>
            <a:ext cx="762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74617B4-E2BF-E5F7-AD7B-7439813A9BA5}"/>
              </a:ext>
            </a:extLst>
          </p:cNvPr>
          <p:cNvCxnSpPr/>
          <p:nvPr/>
        </p:nvCxnSpPr>
        <p:spPr>
          <a:xfrm>
            <a:off x="7200900" y="4191000"/>
            <a:ext cx="762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291BF4B-3DB4-DF82-CA2A-8C707DC92A89}"/>
              </a:ext>
            </a:extLst>
          </p:cNvPr>
          <p:cNvCxnSpPr/>
          <p:nvPr/>
        </p:nvCxnSpPr>
        <p:spPr>
          <a:xfrm>
            <a:off x="7200900" y="4419600"/>
            <a:ext cx="762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C64A383-E0B0-F734-A9EF-256C694E950B}"/>
              </a:ext>
            </a:extLst>
          </p:cNvPr>
          <p:cNvCxnSpPr/>
          <p:nvPr/>
        </p:nvCxnSpPr>
        <p:spPr>
          <a:xfrm>
            <a:off x="7200900" y="4724400"/>
            <a:ext cx="762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2068A98-7DAA-3419-CE6D-DE264DFAA73F}"/>
              </a:ext>
            </a:extLst>
          </p:cNvPr>
          <p:cNvCxnSpPr/>
          <p:nvPr/>
        </p:nvCxnSpPr>
        <p:spPr>
          <a:xfrm>
            <a:off x="7200900" y="4876800"/>
            <a:ext cx="762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87283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5280" y="1310640"/>
            <a:ext cx="6728288" cy="4780599"/>
          </a:xfrm>
        </p:spPr>
        <p:txBody>
          <a:bodyPr>
            <a:normAutofit lnSpcReduction="10000"/>
          </a:bodyPr>
          <a:lstStyle/>
          <a:p>
            <a:pPr fontAlgn="base">
              <a:lnSpc>
                <a:spcPct val="110000"/>
              </a:lnSpc>
              <a:spcBef>
                <a:spcPts val="0"/>
              </a:spcBef>
              <a:buClrTx/>
            </a:pPr>
            <a:r>
              <a:rPr lang="en-US" dirty="0">
                <a:latin typeface="Arial" panose="020B0604020202020204" pitchFamily="34" charset="0"/>
              </a:rPr>
              <a:t>Encoding/decoding: Phenotype/Genotype variable representation (</a:t>
            </a:r>
            <a:r>
              <a:rPr lang="en-US" b="1" dirty="0">
                <a:latin typeface="Arial" panose="020B0604020202020204" pitchFamily="34" charset="0"/>
              </a:rPr>
              <a:t>binary</a:t>
            </a:r>
            <a:r>
              <a:rPr lang="en-US" dirty="0">
                <a:latin typeface="Arial" panose="020B0604020202020204" pitchFamily="34" charset="0"/>
              </a:rPr>
              <a:t>, integer, </a:t>
            </a:r>
            <a:r>
              <a:rPr lang="en-US" b="1" dirty="0">
                <a:latin typeface="Arial" panose="020B0604020202020204" pitchFamily="34" charset="0"/>
              </a:rPr>
              <a:t>permutation</a:t>
            </a:r>
            <a:r>
              <a:rPr lang="en-US" dirty="0">
                <a:latin typeface="Arial" panose="020B0604020202020204" pitchFamily="34" charset="0"/>
              </a:rPr>
              <a:t>, or real representation).</a:t>
            </a:r>
          </a:p>
          <a:p>
            <a:pPr fontAlgn="base">
              <a:lnSpc>
                <a:spcPct val="110000"/>
              </a:lnSpc>
              <a:spcBef>
                <a:spcPts val="0"/>
              </a:spcBef>
              <a:buClrTx/>
            </a:pPr>
            <a:r>
              <a:rPr lang="en-US" dirty="0"/>
              <a:t>Steps</a:t>
            </a:r>
            <a:endParaRPr lang="en-US" dirty="0">
              <a:latin typeface="Arial" panose="020B0604020202020204" pitchFamily="34" charset="0"/>
            </a:endParaRPr>
          </a:p>
          <a:p>
            <a:pPr marL="914400" lvl="1" indent="-457200" fontAlgn="base">
              <a:lnSpc>
                <a:spcPct val="110000"/>
              </a:lnSpc>
              <a:spcBef>
                <a:spcPts val="0"/>
              </a:spcBef>
              <a:buClrTx/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</a:rPr>
              <a:t>Create initial population  </a:t>
            </a:r>
          </a:p>
          <a:p>
            <a:pPr marL="914400" lvl="1" indent="-457200" fontAlgn="base">
              <a:lnSpc>
                <a:spcPct val="110000"/>
              </a:lnSpc>
              <a:spcBef>
                <a:spcPts val="0"/>
              </a:spcBef>
              <a:buClrTx/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</a:rPr>
              <a:t>Fitness </a:t>
            </a:r>
            <a:r>
              <a:rPr lang="en-US" dirty="0"/>
              <a:t>e</a:t>
            </a:r>
            <a:r>
              <a:rPr lang="en-US" dirty="0">
                <a:latin typeface="Arial" panose="020B0604020202020204" pitchFamily="34" charset="0"/>
              </a:rPr>
              <a:t>valuation </a:t>
            </a:r>
          </a:p>
          <a:p>
            <a:pPr marL="914400" lvl="1" indent="-457200" fontAlgn="base">
              <a:lnSpc>
                <a:spcPct val="110000"/>
              </a:lnSpc>
              <a:spcBef>
                <a:spcPts val="0"/>
              </a:spcBef>
              <a:buClrTx/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</a:rPr>
              <a:t>Parent selection </a:t>
            </a:r>
          </a:p>
          <a:p>
            <a:pPr marL="914400" lvl="1" indent="-457200" fontAlgn="base">
              <a:lnSpc>
                <a:spcPct val="110000"/>
              </a:lnSpc>
              <a:spcBef>
                <a:spcPts val="0"/>
              </a:spcBef>
              <a:buClrTx/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</a:rPr>
              <a:t>Crossover: creation of offsprings </a:t>
            </a:r>
          </a:p>
          <a:p>
            <a:pPr marL="914400" lvl="1" indent="-457200" fontAlgn="base">
              <a:lnSpc>
                <a:spcPct val="110000"/>
              </a:lnSpc>
              <a:spcBef>
                <a:spcPts val="0"/>
              </a:spcBef>
              <a:buClrTx/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</a:rPr>
              <a:t>Mutation:  creation of mutated offsprings</a:t>
            </a:r>
          </a:p>
          <a:p>
            <a:pPr marL="914400" lvl="1" indent="-457200" fontAlgn="base">
              <a:lnSpc>
                <a:spcPct val="110000"/>
              </a:lnSpc>
              <a:spcBef>
                <a:spcPts val="0"/>
              </a:spcBef>
              <a:buClrTx/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</a:rPr>
              <a:t>Replacement/repair</a:t>
            </a:r>
          </a:p>
          <a:p>
            <a:pPr marL="914400" lvl="1" indent="-457200" fontAlgn="base">
              <a:lnSpc>
                <a:spcPct val="110000"/>
              </a:lnSpc>
              <a:spcBef>
                <a:spcPts val="0"/>
              </a:spcBef>
              <a:buClrTx/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</a:rPr>
              <a:t>Survivor selection</a:t>
            </a:r>
          </a:p>
          <a:p>
            <a:pPr marL="914400" lvl="1" indent="-457200" fontAlgn="base">
              <a:lnSpc>
                <a:spcPct val="110000"/>
              </a:lnSpc>
              <a:spcBef>
                <a:spcPts val="0"/>
              </a:spcBef>
              <a:buClrTx/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</a:rPr>
              <a:t>If Termination condition(s) is met terminate, else repeat Steps 3 through 7 (each iteration is a generation). </a:t>
            </a:r>
          </a:p>
        </p:txBody>
      </p:sp>
      <p:pic>
        <p:nvPicPr>
          <p:cNvPr id="8" name="Picture 7" descr="Source: A Visual Guid to Evolutionary Strategies. https://blog.otoro.net/2017/10/29/visual-evolution-strategies/&#10;">
            <a:extLst>
              <a:ext uri="{FF2B5EF4-FFF2-40B4-BE49-F238E27FC236}">
                <a16:creationId xmlns:a16="http://schemas.microsoft.com/office/drawing/2014/main" id="{1D7E33A4-6FCE-4E4D-A9F4-129CB4F10CD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0" y="950916"/>
            <a:ext cx="4694264" cy="458325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53563BD-14BC-104E-BA3A-169F7525EBEA}"/>
              </a:ext>
            </a:extLst>
          </p:cNvPr>
          <p:cNvSpPr txBox="1"/>
          <p:nvPr/>
        </p:nvSpPr>
        <p:spPr>
          <a:xfrm>
            <a:off x="7414432" y="5401454"/>
            <a:ext cx="43434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A Visual Guide to Evolutionary Strategies. </a:t>
            </a:r>
            <a:r>
              <a:rPr lang="en-US" dirty="0">
                <a:hlinkClick r:id="rId4"/>
              </a:rPr>
              <a:t>https://blog.otoro.net/2017/10/29/visual-evolution-strategies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6C9F0CD2-4AC1-438F-9BB9-18E293410619}"/>
              </a:ext>
            </a:extLst>
          </p:cNvPr>
          <p:cNvSpPr txBox="1">
            <a:spLocks/>
          </p:cNvSpPr>
          <p:nvPr/>
        </p:nvSpPr>
        <p:spPr>
          <a:xfrm>
            <a:off x="11810999" y="6582049"/>
            <a:ext cx="374379" cy="27595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fld id="{4CE5E1DA-8DF7-FF44-A92B-B9359153D133}" type="slidenum">
              <a:rPr lang="en-US" sz="1000" smtClean="0">
                <a:solidFill>
                  <a:schemeClr val="bg2"/>
                </a:solidFill>
              </a:rPr>
              <a:pPr algn="r">
                <a:defRPr/>
              </a:pPr>
              <a:t>5</a:t>
            </a:fld>
            <a:endParaRPr lang="en-US" sz="1000" dirty="0">
              <a:solidFill>
                <a:schemeClr val="bg2"/>
              </a:solidFill>
            </a:endParaRPr>
          </a:p>
        </p:txBody>
      </p:sp>
      <p:sp>
        <p:nvSpPr>
          <p:cNvPr id="4" name="Title 5">
            <a:extLst>
              <a:ext uri="{FF2B5EF4-FFF2-40B4-BE49-F238E27FC236}">
                <a16:creationId xmlns:a16="http://schemas.microsoft.com/office/drawing/2014/main" id="{FF777556-17BD-42B2-A9E4-53F8150218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151" y="558603"/>
            <a:ext cx="10415648" cy="498038"/>
          </a:xfrm>
        </p:spPr>
        <p:txBody>
          <a:bodyPr/>
          <a:lstStyle/>
          <a:p>
            <a:r>
              <a:rPr lang="en-US" dirty="0"/>
              <a:t>Overview of GAs</a:t>
            </a:r>
          </a:p>
        </p:txBody>
      </p:sp>
    </p:spTree>
    <p:extLst>
      <p:ext uri="{BB962C8B-B14F-4D97-AF65-F5344CB8AC3E}">
        <p14:creationId xmlns:p14="http://schemas.microsoft.com/office/powerpoint/2010/main" val="34616038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310641"/>
            <a:ext cx="4108914" cy="188847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Parent selectors: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rgbClr val="00B050"/>
                </a:solidFill>
              </a:rPr>
              <a:t>Roulette Wheel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Tournament Selection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Rank Selection</a:t>
            </a:r>
          </a:p>
          <a:p>
            <a:pPr lvl="2">
              <a:lnSpc>
                <a:spcPct val="100000"/>
              </a:lnSpc>
            </a:pPr>
            <a:endParaRPr lang="en-US" dirty="0"/>
          </a:p>
          <a:p>
            <a:pPr lvl="2"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</a:pPr>
            <a:endParaRPr lang="en-US" dirty="0"/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E6475E17-67F1-4D49-BAD7-307CE34D6A7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62530971"/>
              </p:ext>
            </p:extLst>
          </p:nvPr>
        </p:nvGraphicFramePr>
        <p:xfrm>
          <a:off x="836494" y="3429000"/>
          <a:ext cx="5447748" cy="25958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93755841-F1EF-4946-B1FF-6FA7BF6E15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8883499"/>
              </p:ext>
            </p:extLst>
          </p:nvPr>
        </p:nvGraphicFramePr>
        <p:xfrm>
          <a:off x="6691745" y="3428999"/>
          <a:ext cx="457200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6000">
                  <a:extLst>
                    <a:ext uri="{9D8B030D-6E8A-4147-A177-3AD203B41FA5}">
                      <a16:colId xmlns:a16="http://schemas.microsoft.com/office/drawing/2014/main" val="1434862682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17578879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Individual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Fitness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03290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09260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1469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7541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6091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93080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1834339"/>
                  </a:ext>
                </a:extLst>
              </a:tr>
            </a:tbl>
          </a:graphicData>
        </a:graphic>
      </p:graphicFrame>
      <p:sp>
        <p:nvSpPr>
          <p:cNvPr id="8" name="Arc 7">
            <a:extLst>
              <a:ext uri="{FF2B5EF4-FFF2-40B4-BE49-F238E27FC236}">
                <a16:creationId xmlns:a16="http://schemas.microsoft.com/office/drawing/2014/main" id="{00DA8B90-5EBD-FB4E-AD76-AD599019A2DA}"/>
              </a:ext>
            </a:extLst>
          </p:cNvPr>
          <p:cNvSpPr/>
          <p:nvPr/>
        </p:nvSpPr>
        <p:spPr>
          <a:xfrm rot="6119072">
            <a:off x="3898497" y="4383397"/>
            <a:ext cx="533400" cy="457200"/>
          </a:xfrm>
          <a:prstGeom prst="arc">
            <a:avLst/>
          </a:prstGeom>
          <a:ln w="50800">
            <a:solidFill>
              <a:schemeClr val="accent4">
                <a:lumMod val="20000"/>
                <a:lumOff val="80000"/>
              </a:schemeClr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153CC5C3-A695-42F7-AEB0-BB4B7AFBE020}"/>
              </a:ext>
            </a:extLst>
          </p:cNvPr>
          <p:cNvSpPr txBox="1">
            <a:spLocks/>
          </p:cNvSpPr>
          <p:nvPr/>
        </p:nvSpPr>
        <p:spPr>
          <a:xfrm>
            <a:off x="11810999" y="6582049"/>
            <a:ext cx="374379" cy="27595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fld id="{4CE5E1DA-8DF7-FF44-A92B-B9359153D133}" type="slidenum">
              <a:rPr lang="en-US" sz="1000" smtClean="0">
                <a:solidFill>
                  <a:schemeClr val="bg2"/>
                </a:solidFill>
              </a:rPr>
              <a:pPr algn="r">
                <a:defRPr/>
              </a:pPr>
              <a:t>6</a:t>
            </a:fld>
            <a:endParaRPr lang="en-US" sz="1000" dirty="0">
              <a:solidFill>
                <a:schemeClr val="bg2"/>
              </a:solidFill>
            </a:endParaRPr>
          </a:p>
        </p:txBody>
      </p:sp>
      <p:pic>
        <p:nvPicPr>
          <p:cNvPr id="6" name="Picture 5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9B44C079-F18F-2D8F-58FD-4D51EF4CF2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1445" y="1828800"/>
            <a:ext cx="5702300" cy="800100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861B9320-F19A-F4A0-EB24-D7073F037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Evolutionary Operators of GAs</a:t>
            </a:r>
          </a:p>
        </p:txBody>
      </p:sp>
    </p:spTree>
    <p:extLst>
      <p:ext uri="{BB962C8B-B14F-4D97-AF65-F5344CB8AC3E}">
        <p14:creationId xmlns:p14="http://schemas.microsoft.com/office/powerpoint/2010/main" val="31695895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295400"/>
            <a:ext cx="3017520" cy="204216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dirty="0"/>
              <a:t>Crossovers:</a:t>
            </a:r>
          </a:p>
          <a:p>
            <a:pPr lvl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dirty="0">
                <a:solidFill>
                  <a:srgbClr val="00B050"/>
                </a:solidFill>
              </a:rPr>
              <a:t>One Point</a:t>
            </a:r>
          </a:p>
          <a:p>
            <a:pPr lvl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dirty="0"/>
              <a:t>Two points</a:t>
            </a:r>
          </a:p>
          <a:p>
            <a:pPr lvl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dirty="0"/>
              <a:t>Uniform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D6C89B-A0C3-234C-B2B5-CE5E413035B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29053" y="1548401"/>
            <a:ext cx="5845293" cy="1880599"/>
          </a:xfrm>
          <a:prstGeom prst="rect">
            <a:avLst/>
          </a:prstGeom>
        </p:spPr>
      </p:pic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162AC334-596C-4CF9-BE60-96EA6230CA03}"/>
              </a:ext>
            </a:extLst>
          </p:cNvPr>
          <p:cNvSpPr txBox="1">
            <a:spLocks/>
          </p:cNvSpPr>
          <p:nvPr/>
        </p:nvSpPr>
        <p:spPr>
          <a:xfrm>
            <a:off x="11810999" y="6582049"/>
            <a:ext cx="374379" cy="27595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fld id="{4CE5E1DA-8DF7-FF44-A92B-B9359153D133}" type="slidenum">
              <a:rPr lang="en-US" sz="1000" smtClean="0">
                <a:solidFill>
                  <a:schemeClr val="bg2"/>
                </a:solidFill>
              </a:rPr>
              <a:pPr algn="r">
                <a:defRPr/>
              </a:pPr>
              <a:t>7</a:t>
            </a:fld>
            <a:endParaRPr lang="en-US" sz="1000" dirty="0">
              <a:solidFill>
                <a:schemeClr val="bg2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CDE7B3-815E-244D-F2B9-8EFD8C982A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69084" y="3746791"/>
            <a:ext cx="5950909" cy="2521075"/>
          </a:xfrm>
          <a:prstGeom prst="rect">
            <a:avLst/>
          </a:prstGeom>
        </p:spPr>
      </p:pic>
      <p:sp>
        <p:nvSpPr>
          <p:cNvPr id="9" name="Title 11">
            <a:extLst>
              <a:ext uri="{FF2B5EF4-FFF2-40B4-BE49-F238E27FC236}">
                <a16:creationId xmlns:a16="http://schemas.microsoft.com/office/drawing/2014/main" id="{776C7C99-794D-D1B3-6501-388029C871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151" y="558603"/>
            <a:ext cx="10415648" cy="498038"/>
          </a:xfrm>
        </p:spPr>
        <p:txBody>
          <a:bodyPr/>
          <a:lstStyle/>
          <a:p>
            <a:r>
              <a:rPr lang="en-US" dirty="0"/>
              <a:t>Evolutionary Operators of GAs</a:t>
            </a:r>
          </a:p>
        </p:txBody>
      </p:sp>
    </p:spTree>
    <p:extLst>
      <p:ext uri="{BB962C8B-B14F-4D97-AF65-F5344CB8AC3E}">
        <p14:creationId xmlns:p14="http://schemas.microsoft.com/office/powerpoint/2010/main" val="33025121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279825"/>
            <a:ext cx="3550920" cy="219456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Mutators: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Swap Mutation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rgbClr val="00B050"/>
                </a:solidFill>
              </a:rPr>
              <a:t>Scramble Mutation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Bit Flip Mutation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Inversion Mutation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1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D6C89B-A0C3-234C-B2B5-CE5E413035B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24400" y="1905000"/>
            <a:ext cx="6899357" cy="944210"/>
          </a:xfrm>
          <a:prstGeom prst="rect">
            <a:avLst/>
          </a:prstGeom>
        </p:spPr>
      </p:pic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22F9147E-E8C0-4DCE-B8D9-A0EC9897DD7C}"/>
              </a:ext>
            </a:extLst>
          </p:cNvPr>
          <p:cNvSpPr txBox="1">
            <a:spLocks/>
          </p:cNvSpPr>
          <p:nvPr/>
        </p:nvSpPr>
        <p:spPr>
          <a:xfrm>
            <a:off x="11810999" y="6582049"/>
            <a:ext cx="374379" cy="27595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fld id="{4CE5E1DA-8DF7-FF44-A92B-B9359153D133}" type="slidenum">
              <a:rPr lang="en-US" sz="1000" smtClean="0">
                <a:solidFill>
                  <a:schemeClr val="bg2"/>
                </a:solidFill>
              </a:rPr>
              <a:pPr algn="r">
                <a:defRPr/>
              </a:pPr>
              <a:t>8</a:t>
            </a:fld>
            <a:endParaRPr lang="en-US" sz="1000" dirty="0">
              <a:solidFill>
                <a:schemeClr val="bg2"/>
              </a:solidFill>
            </a:endParaRPr>
          </a:p>
        </p:txBody>
      </p:sp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1FC6DAA-1C9D-B2BC-E870-031C5A92CD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1650" y="3630084"/>
            <a:ext cx="6108700" cy="2502359"/>
          </a:xfrm>
          <a:prstGeom prst="rect">
            <a:avLst/>
          </a:prstGeom>
        </p:spPr>
      </p:pic>
      <p:sp>
        <p:nvSpPr>
          <p:cNvPr id="9" name="Title 11">
            <a:extLst>
              <a:ext uri="{FF2B5EF4-FFF2-40B4-BE49-F238E27FC236}">
                <a16:creationId xmlns:a16="http://schemas.microsoft.com/office/drawing/2014/main" id="{89E9407D-9742-4736-3DC8-9D6E557499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151" y="558603"/>
            <a:ext cx="10415648" cy="498038"/>
          </a:xfrm>
        </p:spPr>
        <p:txBody>
          <a:bodyPr/>
          <a:lstStyle/>
          <a:p>
            <a:r>
              <a:rPr lang="en-US" dirty="0"/>
              <a:t>Evolutionary Operators of GAs</a:t>
            </a:r>
          </a:p>
        </p:txBody>
      </p:sp>
    </p:spTree>
    <p:extLst>
      <p:ext uri="{BB962C8B-B14F-4D97-AF65-F5344CB8AC3E}">
        <p14:creationId xmlns:p14="http://schemas.microsoft.com/office/powerpoint/2010/main" val="1764389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160" y="1299426"/>
            <a:ext cx="3433443" cy="1813560"/>
          </a:xfrm>
        </p:spPr>
        <p:txBody>
          <a:bodyPr>
            <a:normAutofit/>
          </a:bodyPr>
          <a:lstStyle/>
          <a:p>
            <a:pPr marL="275034" lvl="1" indent="0">
              <a:lnSpc>
                <a:spcPct val="100000"/>
              </a:lnSpc>
              <a:buNone/>
            </a:pPr>
            <a:r>
              <a:rPr lang="en-US" dirty="0"/>
              <a:t>Survivor selection:</a:t>
            </a:r>
            <a:endParaRPr lang="en-US" dirty="0">
              <a:solidFill>
                <a:srgbClr val="00B050"/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rgbClr val="00B050"/>
                </a:solidFill>
              </a:rPr>
              <a:t>Fitness Based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Age Based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1"/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23C311C-E257-7075-CD38-4E4FD5B5F412}"/>
              </a:ext>
            </a:extLst>
          </p:cNvPr>
          <p:cNvGrpSpPr/>
          <p:nvPr/>
        </p:nvGrpSpPr>
        <p:grpSpPr>
          <a:xfrm>
            <a:off x="3667123" y="1427453"/>
            <a:ext cx="7686676" cy="3643154"/>
            <a:chOff x="2600324" y="2789913"/>
            <a:chExt cx="7686676" cy="364315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3D6C89B-A0C3-234C-B2B5-CE5E413035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803526" y="3026840"/>
              <a:ext cx="6686551" cy="3161237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B7DDE13-AEAA-4446-AC2A-887C76C2453D}"/>
                </a:ext>
              </a:extLst>
            </p:cNvPr>
            <p:cNvSpPr txBox="1"/>
            <p:nvPr/>
          </p:nvSpPr>
          <p:spPr>
            <a:xfrm>
              <a:off x="2701924" y="6063735"/>
              <a:ext cx="27844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Generation/population </a:t>
              </a:r>
              <a:r>
                <a:rPr lang="en-US" i="1" dirty="0" err="1"/>
                <a:t>i</a:t>
              </a:r>
              <a:endParaRPr lang="en-US" i="1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2FBF07D-A548-2046-B8FA-A26EF398EF99}"/>
                </a:ext>
              </a:extLst>
            </p:cNvPr>
            <p:cNvSpPr txBox="1"/>
            <p:nvPr/>
          </p:nvSpPr>
          <p:spPr>
            <a:xfrm>
              <a:off x="7239000" y="6063735"/>
              <a:ext cx="3048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Generation/population </a:t>
              </a:r>
              <a:r>
                <a:rPr lang="en-US" i="1" dirty="0"/>
                <a:t>i+1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F2C7215-CA70-3B48-9644-7B317BA54D9C}"/>
                </a:ext>
              </a:extLst>
            </p:cNvPr>
            <p:cNvSpPr txBox="1"/>
            <p:nvPr/>
          </p:nvSpPr>
          <p:spPr>
            <a:xfrm>
              <a:off x="4800600" y="4648200"/>
              <a:ext cx="2514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offsprings</a:t>
              </a:r>
              <a:endParaRPr lang="en-US" i="1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5BA80D7-5F47-E546-9FBB-B54DB4B8A8A2}"/>
                </a:ext>
              </a:extLst>
            </p:cNvPr>
            <p:cNvSpPr txBox="1"/>
            <p:nvPr/>
          </p:nvSpPr>
          <p:spPr>
            <a:xfrm>
              <a:off x="2600324" y="2789913"/>
              <a:ext cx="10045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Fitness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D5A7812-238F-E949-8B99-73102E7A337B}"/>
                </a:ext>
              </a:extLst>
            </p:cNvPr>
            <p:cNvSpPr txBox="1"/>
            <p:nvPr/>
          </p:nvSpPr>
          <p:spPr>
            <a:xfrm>
              <a:off x="3429000" y="2808504"/>
              <a:ext cx="1600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Chromosome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E4607C8-95DC-CA4E-94E0-F8CB565F62B4}"/>
                </a:ext>
              </a:extLst>
            </p:cNvPr>
            <p:cNvSpPr txBox="1"/>
            <p:nvPr/>
          </p:nvSpPr>
          <p:spPr>
            <a:xfrm>
              <a:off x="7315200" y="2790982"/>
              <a:ext cx="10070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Fitness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BF39722-59C3-6845-9968-90ADEB9BFD78}"/>
                </a:ext>
              </a:extLst>
            </p:cNvPr>
            <p:cNvSpPr txBox="1"/>
            <p:nvPr/>
          </p:nvSpPr>
          <p:spPr>
            <a:xfrm>
              <a:off x="8146441" y="2809573"/>
              <a:ext cx="1600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Chromosome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2A8CA70-C359-6D45-8BD7-3AF1BD440EF1}"/>
                </a:ext>
              </a:extLst>
            </p:cNvPr>
            <p:cNvSpPr txBox="1"/>
            <p:nvPr/>
          </p:nvSpPr>
          <p:spPr>
            <a:xfrm>
              <a:off x="4759326" y="3686022"/>
              <a:ext cx="10318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Fitness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F6492B1-14CD-D040-B20B-490A68134565}"/>
                </a:ext>
              </a:extLst>
            </p:cNvPr>
            <p:cNvSpPr txBox="1"/>
            <p:nvPr/>
          </p:nvSpPr>
          <p:spPr>
            <a:xfrm>
              <a:off x="5678184" y="3704409"/>
              <a:ext cx="15608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Chromosome</a:t>
              </a:r>
            </a:p>
          </p:txBody>
        </p:sp>
      </p:grpSp>
      <p:sp>
        <p:nvSpPr>
          <p:cNvPr id="15" name="Slide Number Placeholder 1">
            <a:extLst>
              <a:ext uri="{FF2B5EF4-FFF2-40B4-BE49-F238E27FC236}">
                <a16:creationId xmlns:a16="http://schemas.microsoft.com/office/drawing/2014/main" id="{EA2E25EA-1CD2-4A54-8C7E-E027B372DEBE}"/>
              </a:ext>
            </a:extLst>
          </p:cNvPr>
          <p:cNvSpPr txBox="1">
            <a:spLocks/>
          </p:cNvSpPr>
          <p:nvPr/>
        </p:nvSpPr>
        <p:spPr>
          <a:xfrm>
            <a:off x="11810999" y="6582049"/>
            <a:ext cx="374379" cy="27595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fld id="{4CE5E1DA-8DF7-FF44-A92B-B9359153D133}" type="slidenum">
              <a:rPr lang="en-US" sz="1000" smtClean="0">
                <a:solidFill>
                  <a:schemeClr val="bg2"/>
                </a:solidFill>
              </a:rPr>
              <a:pPr algn="r">
                <a:defRPr/>
              </a:pPr>
              <a:t>9</a:t>
            </a:fld>
            <a:endParaRPr lang="en-US" sz="1000" dirty="0">
              <a:solidFill>
                <a:schemeClr val="bg2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D2B4699-26FE-5638-EAA1-3F74B1DDF0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6349" y="5762194"/>
            <a:ext cx="6616700" cy="304800"/>
          </a:xfrm>
          <a:prstGeom prst="rect">
            <a:avLst/>
          </a:prstGeom>
        </p:spPr>
      </p:pic>
      <p:sp>
        <p:nvSpPr>
          <p:cNvPr id="19" name="Title 11">
            <a:extLst>
              <a:ext uri="{FF2B5EF4-FFF2-40B4-BE49-F238E27FC236}">
                <a16:creationId xmlns:a16="http://schemas.microsoft.com/office/drawing/2014/main" id="{F963C359-55F4-9154-C7C3-CB344DEAB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151" y="558603"/>
            <a:ext cx="10415648" cy="498038"/>
          </a:xfrm>
        </p:spPr>
        <p:txBody>
          <a:bodyPr/>
          <a:lstStyle/>
          <a:p>
            <a:r>
              <a:rPr lang="en-US" dirty="0"/>
              <a:t>Evolutionary Operators of GAs</a:t>
            </a:r>
          </a:p>
        </p:txBody>
      </p:sp>
    </p:spTree>
    <p:extLst>
      <p:ext uri="{BB962C8B-B14F-4D97-AF65-F5344CB8AC3E}">
        <p14:creationId xmlns:p14="http://schemas.microsoft.com/office/powerpoint/2010/main" val="397494667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INL 2020">
  <a:themeElements>
    <a:clrScheme name="INL 2020">
      <a:dk1>
        <a:srgbClr val="000000"/>
      </a:dk1>
      <a:lt1>
        <a:srgbClr val="FFFFFF"/>
      </a:lt1>
      <a:dk2>
        <a:srgbClr val="06509D"/>
      </a:dk2>
      <a:lt2>
        <a:srgbClr val="2CA8E1"/>
      </a:lt2>
      <a:accent1>
        <a:srgbClr val="8EC423"/>
      </a:accent1>
      <a:accent2>
        <a:srgbClr val="2CA8E1"/>
      </a:accent2>
      <a:accent3>
        <a:srgbClr val="832369"/>
      </a:accent3>
      <a:accent4>
        <a:srgbClr val="CF1D4C"/>
      </a:accent4>
      <a:accent5>
        <a:srgbClr val="F78E20"/>
      </a:accent5>
      <a:accent6>
        <a:srgbClr val="59595C"/>
      </a:accent6>
      <a:hlink>
        <a:srgbClr val="7F7F7F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4C81D933-9B78-1D4A-8C12-3202BB69687E}" vid="{A7D555CF-1B06-214F-940B-C97E63729543}"/>
    </a:ext>
  </a:extLst>
</a:theme>
</file>

<file path=ppt/theme/theme4.xml><?xml version="1.0" encoding="utf-8"?>
<a:theme xmlns:a="http://schemas.openxmlformats.org/drawingml/2006/main" name="INLwhite">
  <a:themeElements>
    <a:clrScheme name="INL 2020">
      <a:dk1>
        <a:srgbClr val="000000"/>
      </a:dk1>
      <a:lt1>
        <a:srgbClr val="FFFFFF"/>
      </a:lt1>
      <a:dk2>
        <a:srgbClr val="06509D"/>
      </a:dk2>
      <a:lt2>
        <a:srgbClr val="2CA8E1"/>
      </a:lt2>
      <a:accent1>
        <a:srgbClr val="8EC423"/>
      </a:accent1>
      <a:accent2>
        <a:srgbClr val="2CA8E1"/>
      </a:accent2>
      <a:accent3>
        <a:srgbClr val="832369"/>
      </a:accent3>
      <a:accent4>
        <a:srgbClr val="CF1D4C"/>
      </a:accent4>
      <a:accent5>
        <a:srgbClr val="F78E20"/>
      </a:accent5>
      <a:accent6>
        <a:srgbClr val="59595C"/>
      </a:accent6>
      <a:hlink>
        <a:srgbClr val="7F7F7F"/>
      </a:hlink>
      <a:folHlink>
        <a:srgbClr val="954F72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404969E66C47D43B72D976B0F2EDCB6" ma:contentTypeVersion="11" ma:contentTypeDescription="Create a new document." ma:contentTypeScope="" ma:versionID="afe61b6fc7d66b9fc94ea4b6fed94eb9">
  <xsd:schema xmlns:xsd="http://www.w3.org/2001/XMLSchema" xmlns:xs="http://www.w3.org/2001/XMLSchema" xmlns:p="http://schemas.microsoft.com/office/2006/metadata/properties" xmlns:ns2="e6cba3a1-1013-472a-b3ba-ce16017401c5" xmlns:ns3="40a6561d-8ad2-48c6-b10d-6c4d8e9afc2c" targetNamespace="http://schemas.microsoft.com/office/2006/metadata/properties" ma:root="true" ma:fieldsID="9bf3c75cdcae3d05d928c745cb6b78ee" ns2:_="" ns3:_="">
    <xsd:import namespace="e6cba3a1-1013-472a-b3ba-ce16017401c5"/>
    <xsd:import namespace="40a6561d-8ad2-48c6-b10d-6c4d8e9afc2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6cba3a1-1013-472a-b3ba-ce16017401c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0a6561d-8ad2-48c6-b10d-6c4d8e9afc2c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7F74CE4-5A4A-4679-AC26-1D701C6866D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6cba3a1-1013-472a-b3ba-ce16017401c5"/>
    <ds:schemaRef ds:uri="40a6561d-8ad2-48c6-b10d-6c4d8e9afc2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9ED7726-4963-492E-94A9-D39640D2044A}">
  <ds:schemaRefs>
    <ds:schemaRef ds:uri="http://purl.org/dc/dcmitype/"/>
    <ds:schemaRef ds:uri="http://purl.org/dc/terms/"/>
    <ds:schemaRef ds:uri="e6cba3a1-1013-472a-b3ba-ce16017401c5"/>
    <ds:schemaRef ds:uri="http://schemas.microsoft.com/office/2006/documentManagement/types"/>
    <ds:schemaRef ds:uri="http://schemas.microsoft.com/office/2006/metadata/properties"/>
    <ds:schemaRef ds:uri="http://purl.org/dc/elements/1.1/"/>
    <ds:schemaRef ds:uri="http://schemas.openxmlformats.org/package/2006/metadata/core-properties"/>
    <ds:schemaRef ds:uri="http://schemas.microsoft.com/office/infopath/2007/PartnerControls"/>
    <ds:schemaRef ds:uri="40a6561d-8ad2-48c6-b10d-6c4d8e9afc2c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3AA55C0F-8F6E-4EA0-A56B-DFAF5E6CCEE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1989</Words>
  <Application>Microsoft Macintosh PowerPoint</Application>
  <PresentationFormat>Widescreen</PresentationFormat>
  <Paragraphs>402</Paragraphs>
  <Slides>33</Slides>
  <Notes>29</Notes>
  <HiddenSlides>0</HiddenSlides>
  <MMClips>1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33</vt:i4>
      </vt:variant>
    </vt:vector>
  </HeadingPairs>
  <TitlesOfParts>
    <vt:vector size="47" baseType="lpstr">
      <vt:lpstr>Arial</vt:lpstr>
      <vt:lpstr>Arial Black</vt:lpstr>
      <vt:lpstr>Calibri</vt:lpstr>
      <vt:lpstr>Calibri Light</vt:lpstr>
      <vt:lpstr>Cambria Math</vt:lpstr>
      <vt:lpstr>Courier New</vt:lpstr>
      <vt:lpstr>Helvetica</vt:lpstr>
      <vt:lpstr>Myriad Pro Condensed</vt:lpstr>
      <vt:lpstr>Times New Roman</vt:lpstr>
      <vt:lpstr>Wingdings</vt:lpstr>
      <vt:lpstr>Office Theme</vt:lpstr>
      <vt:lpstr>INL 2020</vt:lpstr>
      <vt:lpstr>1_Office Theme</vt:lpstr>
      <vt:lpstr>INLwhite</vt:lpstr>
      <vt:lpstr>PowerPoint Presentation</vt:lpstr>
      <vt:lpstr>Genetic Algorithms: Overview</vt:lpstr>
      <vt:lpstr>Notation</vt:lpstr>
      <vt:lpstr>Flowchart and Corresponding Input</vt:lpstr>
      <vt:lpstr>Overview of GAs</vt:lpstr>
      <vt:lpstr>Evolutionary Operators of GAs</vt:lpstr>
      <vt:lpstr>Evolutionary Operators of GAs</vt:lpstr>
      <vt:lpstr>Evolutionary Operators of GAs</vt:lpstr>
      <vt:lpstr>Evolutionary Operators of GAs</vt:lpstr>
      <vt:lpstr>Evolutionary Operators of GAs</vt:lpstr>
      <vt:lpstr>Demonstration: Initial Loading Simplified Problem</vt:lpstr>
      <vt:lpstr>Demonstration: Initial Results</vt:lpstr>
      <vt:lpstr>User-defined objective function via external models</vt:lpstr>
      <vt:lpstr>User-defined Constraints in the external model/and Functions</vt:lpstr>
      <vt:lpstr>User-defined Constraints in the external model/and Functions</vt:lpstr>
      <vt:lpstr>Hands-on session</vt:lpstr>
      <vt:lpstr>Exercise1 (1_GA_MaxwRep.xml)</vt:lpstr>
      <vt:lpstr>Exercise1 (1_GA_MaxwRep.xml)</vt:lpstr>
      <vt:lpstr>Exercise2 (2_GA_MinRep.xml)</vt:lpstr>
      <vt:lpstr>Exercise2 (2_GA_MinwoRep.xml)</vt:lpstr>
      <vt:lpstr>Exercise3 (Maximization with explicit constraints) start from the starter exercise 2</vt:lpstr>
      <vt:lpstr>Exercise3</vt:lpstr>
      <vt:lpstr>Exercise3 (Max w/o Rep with Constraints)</vt:lpstr>
      <vt:lpstr>Exercise4 (Continuous problem with implicit constraint)</vt:lpstr>
      <vt:lpstr>Exercise4 (Continuous problem with implicit constraint)</vt:lpstr>
      <vt:lpstr>Exercise4 (Continuous problem with implicit constraint)</vt:lpstr>
      <vt:lpstr>Exercise4 (Continuous problem with implicit constraint)</vt:lpstr>
      <vt:lpstr>Backup Slides</vt:lpstr>
      <vt:lpstr>PowerPoint Presentation</vt:lpstr>
      <vt:lpstr>Enhancements and Acceleration</vt:lpstr>
      <vt:lpstr>PowerPoint Presentation</vt:lpstr>
      <vt:lpstr>Thank you for your attention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5</cp:revision>
  <cp:lastPrinted>2022-07-25T02:24:21Z</cp:lastPrinted>
  <dcterms:created xsi:type="dcterms:W3CDTF">2017-05-03T14:56:50Z</dcterms:created>
  <dcterms:modified xsi:type="dcterms:W3CDTF">2022-07-25T05:58:54Z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0x0101004404969E66C47D43B72D976B0F2EDCB6</vt:lpwstr>
  </property>
</Properties>
</file>